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86" r:id="rId4"/>
    <p:sldId id="287" r:id="rId5"/>
    <p:sldId id="289" r:id="rId6"/>
    <p:sldId id="288" r:id="rId7"/>
    <p:sldId id="293" r:id="rId8"/>
    <p:sldId id="292" r:id="rId9"/>
    <p:sldId id="291" r:id="rId10"/>
    <p:sldId id="270" r:id="rId11"/>
    <p:sldId id="294" r:id="rId12"/>
    <p:sldId id="300" r:id="rId13"/>
    <p:sldId id="295" r:id="rId14"/>
    <p:sldId id="301" r:id="rId15"/>
    <p:sldId id="296" r:id="rId16"/>
    <p:sldId id="298" r:id="rId17"/>
    <p:sldId id="297" r:id="rId18"/>
    <p:sldId id="299" r:id="rId19"/>
    <p:sldId id="325" r:id="rId20"/>
    <p:sldId id="272" r:id="rId21"/>
    <p:sldId id="260" r:id="rId22"/>
    <p:sldId id="263" r:id="rId23"/>
    <p:sldId id="262" r:id="rId24"/>
    <p:sldId id="302" r:id="rId25"/>
    <p:sldId id="264" r:id="rId26"/>
    <p:sldId id="265" r:id="rId27"/>
    <p:sldId id="266" r:id="rId28"/>
    <p:sldId id="267" r:id="rId29"/>
    <p:sldId id="268" r:id="rId30"/>
    <p:sldId id="280" r:id="rId31"/>
    <p:sldId id="273" r:id="rId32"/>
    <p:sldId id="278" r:id="rId33"/>
    <p:sldId id="284" r:id="rId34"/>
    <p:sldId id="276" r:id="rId35"/>
    <p:sldId id="285" r:id="rId36"/>
    <p:sldId id="277" r:id="rId37"/>
    <p:sldId id="305" r:id="rId38"/>
    <p:sldId id="303" r:id="rId39"/>
    <p:sldId id="281" r:id="rId40"/>
    <p:sldId id="304" r:id="rId41"/>
    <p:sldId id="307" r:id="rId42"/>
    <p:sldId id="282" r:id="rId43"/>
    <p:sldId id="309" r:id="rId44"/>
    <p:sldId id="310" r:id="rId45"/>
    <p:sldId id="308" r:id="rId46"/>
    <p:sldId id="312" r:id="rId47"/>
    <p:sldId id="313" r:id="rId48"/>
    <p:sldId id="314" r:id="rId49"/>
    <p:sldId id="315" r:id="rId50"/>
    <p:sldId id="311" r:id="rId51"/>
    <p:sldId id="324" r:id="rId52"/>
    <p:sldId id="318" r:id="rId53"/>
    <p:sldId id="283" r:id="rId54"/>
    <p:sldId id="319" r:id="rId55"/>
    <p:sldId id="320" r:id="rId56"/>
    <p:sldId id="321" r:id="rId57"/>
    <p:sldId id="322" r:id="rId58"/>
    <p:sldId id="323" r:id="rId59"/>
    <p:sldId id="306" r:id="rId60"/>
    <p:sldId id="317" r:id="rId61"/>
    <p:sldId id="275" r:id="rId62"/>
    <p:sldId id="335" r:id="rId63"/>
    <p:sldId id="336" r:id="rId64"/>
    <p:sldId id="326" r:id="rId65"/>
    <p:sldId id="328" r:id="rId66"/>
    <p:sldId id="327" r:id="rId67"/>
    <p:sldId id="332" r:id="rId68"/>
    <p:sldId id="329" r:id="rId69"/>
    <p:sldId id="331" r:id="rId70"/>
    <p:sldId id="330" r:id="rId71"/>
    <p:sldId id="334" r:id="rId72"/>
    <p:sldId id="333" r:id="rId73"/>
    <p:sldId id="290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20" autoAdjust="0"/>
  </p:normalViewPr>
  <p:slideViewPr>
    <p:cSldViewPr snapToGrid="0" snapToObjects="1">
      <p:cViewPr varScale="1">
        <p:scale>
          <a:sx n="79" d="100"/>
          <a:sy n="79" d="100"/>
        </p:scale>
        <p:origin x="-12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58368-D4F3-F249-8572-348D3E27032C}" type="datetimeFigureOut">
              <a:rPr lang="en-US" smtClean="0"/>
              <a:t>9/1/14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FD76E-C709-6747-9C6C-3CBFE4C9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04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美化一下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9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www.nytimes.com</a:t>
            </a:r>
            <a:r>
              <a:rPr lang="en-US" dirty="0" smtClean="0"/>
              <a:t>/</a:t>
            </a:r>
            <a:r>
              <a:rPr lang="en-US" dirty="0" err="1" smtClean="0"/>
              <a:t>imagepages</a:t>
            </a:r>
            <a:r>
              <a:rPr lang="en-US" dirty="0" smtClean="0"/>
              <a:t>/2009/03/23/business/23mainframe_CA0_ready.html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7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图需要重新画一下</a:t>
            </a:r>
            <a:endParaRPr lang="en-US" altLang="zh-CN" dirty="0" smtClean="0"/>
          </a:p>
          <a:p>
            <a:r>
              <a:rPr lang="zh-CN" altLang="en-US" dirty="0" smtClean="0"/>
              <a:t>其他的改成文字形式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52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 smtClean="0">
                <a:ea typeface="MS PGothic" charset="0"/>
              </a:rPr>
              <a:t>重画</a:t>
            </a:r>
            <a:r>
              <a:rPr lang="en-US" altLang="zh-CN" dirty="0" smtClean="0">
                <a:ea typeface="MS PGothic" charset="0"/>
              </a:rPr>
              <a:t>/</a:t>
            </a:r>
            <a:r>
              <a:rPr lang="zh-CN" altLang="en-US" dirty="0" smtClean="0">
                <a:ea typeface="MS PGothic" charset="0"/>
              </a:rPr>
              <a:t>翻译这张图</a:t>
            </a:r>
            <a:endParaRPr lang="en-US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2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翻译</a:t>
            </a:r>
            <a:endParaRPr lang="en-US" altLang="zh-CN" dirty="0" smtClean="0"/>
          </a:p>
          <a:p>
            <a:r>
              <a:rPr lang="zh-CN" altLang="en-US" dirty="0" smtClean="0"/>
              <a:t>动画：从一个</a:t>
            </a:r>
            <a:r>
              <a:rPr lang="en-US" altLang="zh-CN" dirty="0" smtClean="0"/>
              <a:t>OS</a:t>
            </a:r>
            <a:r>
              <a:rPr lang="zh-CN" altLang="en-US" dirty="0" smtClean="0"/>
              <a:t>变成多个</a:t>
            </a:r>
            <a:r>
              <a:rPr lang="en-US" altLang="zh-CN" dirty="0" smtClean="0"/>
              <a:t>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34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图重新画一下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15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这个图重新画一下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7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优劣做成一个表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0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重画图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这个重新画一下，跟上一页的风格一致了。。</a:t>
            </a:r>
            <a:r>
              <a:rPr lang="en-US" altLang="zh-CN" dirty="0" smtClean="0"/>
              <a:t>Control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plane</a:t>
            </a:r>
            <a:r>
              <a:rPr lang="zh-CN" altLang="en-US" dirty="0" smtClean="0"/>
              <a:t>不用画那么复杂，就画成一个</a:t>
            </a:r>
            <a:r>
              <a:rPr lang="en-US" altLang="zh-CN" dirty="0" smtClean="0"/>
              <a:t>controller</a:t>
            </a:r>
            <a:r>
              <a:rPr lang="zh-CN" altLang="en-US" dirty="0" smtClean="0"/>
              <a:t>就可以了。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57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图重画一下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翻译成中文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double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transistors</a:t>
            </a:r>
            <a:r>
              <a:rPr lang="zh-CN" altLang="en-US" dirty="0" smtClean="0"/>
              <a:t> </a:t>
            </a:r>
            <a:r>
              <a:rPr lang="zh-CN" altLang="zh-CN" dirty="0" smtClean="0"/>
              <a:t>!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zh-CN" altLang="zh-CN" dirty="0" smtClean="0"/>
              <a:t> </a:t>
            </a:r>
            <a:r>
              <a:rPr lang="en-US" altLang="zh-CN" dirty="0" smtClean="0"/>
              <a:t>double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77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这个图重画一下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10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图重新画一下，改成文字的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20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翻译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61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重画这</a:t>
            </a:r>
            <a:r>
              <a:rPr lang="zh-CN" altLang="en-US" dirty="0" smtClean="0"/>
              <a:t>张图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78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重画这</a:t>
            </a:r>
            <a:r>
              <a:rPr lang="zh-CN" altLang="en-US" dirty="0" smtClean="0"/>
              <a:t>张图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36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重画这</a:t>
            </a:r>
            <a:r>
              <a:rPr lang="zh-CN" altLang="en-US" dirty="0" smtClean="0"/>
              <a:t>张图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59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重画这张图，风格与其它几张一致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79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重画这张图，风格与其它几张一致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48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基本组件</a:t>
            </a:r>
            <a:r>
              <a:rPr lang="en-US" altLang="zh-CN" dirty="0" smtClean="0"/>
              <a:t>》</a:t>
            </a:r>
            <a:r>
              <a:rPr lang="zh-CN" altLang="en-US" dirty="0" smtClean="0"/>
              <a:t>那张图做个动画，用到哪个组件把哪个组件改变颜色，可以改成多张</a:t>
            </a:r>
            <a:r>
              <a:rPr lang="en-US" altLang="zh-CN" dirty="0" smtClean="0"/>
              <a:t>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00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47" y="4343798"/>
            <a:ext cx="5030107" cy="4113609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zh-CN" altLang="en-US" dirty="0" smtClean="0">
                <a:ea typeface="ＭＳ Ｐゴシック" charset="0"/>
                <a:cs typeface="ＭＳ Ｐゴシック" charset="0"/>
              </a:rPr>
              <a:t>请翻译成中文</a:t>
            </a:r>
            <a:endParaRPr lang="en-US" altLang="zh-CN" dirty="0" smtClean="0">
              <a:ea typeface="ＭＳ Ｐゴシック" charset="0"/>
              <a:cs typeface="ＭＳ Ｐゴシック" charset="0"/>
            </a:endParaRPr>
          </a:p>
          <a:p>
            <a:endParaRPr lang="en-US" altLang="zh-CN" dirty="0" smtClean="0">
              <a:ea typeface="ＭＳ Ｐゴシック" charset="0"/>
              <a:cs typeface="ＭＳ Ｐゴシック" charset="0"/>
            </a:endParaRPr>
          </a:p>
          <a:p>
            <a:r>
              <a:rPr lang="en-US" altLang="zh-CN" dirty="0" smtClean="0">
                <a:ea typeface="ＭＳ Ｐゴシック" charset="0"/>
                <a:cs typeface="ＭＳ Ｐゴシック" charset="0"/>
              </a:rPr>
              <a:t>2002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what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happened?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endParaRPr lang="en-US" altLang="zh-CN" dirty="0" smtClean="0">
              <a:ea typeface="ＭＳ Ｐゴシック" charset="0"/>
              <a:cs typeface="ＭＳ Ｐゴシック" charset="0"/>
            </a:endParaRPr>
          </a:p>
          <a:p>
            <a:endParaRPr lang="en-US" dirty="0" smtClean="0"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ea typeface="ＭＳ Ｐゴシック" charset="0"/>
                <a:cs typeface="ＭＳ Ｐゴシック" charset="0"/>
              </a:rPr>
              <a:t>Heat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/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power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wall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endParaRPr lang="en-US" altLang="zh-CN" dirty="0" smtClean="0">
              <a:ea typeface="ＭＳ Ｐゴシック" charset="0"/>
              <a:cs typeface="ＭＳ Ｐゴシック" charset="0"/>
            </a:endParaRPr>
          </a:p>
          <a:p>
            <a:r>
              <a:rPr lang="zh-CN" altLang="zh-CN" dirty="0" smtClean="0">
                <a:ea typeface="ＭＳ Ｐゴシック" charset="0"/>
                <a:cs typeface="ＭＳ Ｐゴシック" charset="0"/>
              </a:rPr>
              <a:t>1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50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-160W</a:t>
            </a:r>
            <a:r>
              <a:rPr lang="zh-CN" alt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–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cannot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increase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the</a:t>
            </a:r>
            <a:r>
              <a:rPr lang="zh-CN" altLang="en-US" dirty="0" smtClean="0">
                <a:ea typeface="ＭＳ Ｐゴシック" charset="0"/>
                <a:cs typeface="ＭＳ Ｐゴシック" charset="0"/>
              </a:rPr>
              <a:t> </a:t>
            </a:r>
            <a:r>
              <a:rPr lang="en-US" altLang="zh-CN" dirty="0" smtClean="0">
                <a:ea typeface="ＭＳ Ｐゴシック" charset="0"/>
                <a:cs typeface="ＭＳ Ｐゴシック" charset="0"/>
              </a:rPr>
              <a:t>frequency</a:t>
            </a:r>
          </a:p>
          <a:p>
            <a:endParaRPr lang="en-US" altLang="zh-CN" dirty="0" smtClean="0">
              <a:ea typeface="ＭＳ Ｐゴシック" charset="0"/>
              <a:cs typeface="ＭＳ Ｐゴシック" charset="0"/>
            </a:endParaRPr>
          </a:p>
          <a:p>
            <a:r>
              <a:rPr lang="en-US" altLang="zh-CN" dirty="0" smtClean="0">
                <a:ea typeface="ＭＳ Ｐゴシック" charset="0"/>
                <a:cs typeface="ＭＳ Ｐゴシック" charset="0"/>
              </a:rPr>
              <a:t>attributed to Sun Microsystems co-founder Bill Joy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6434" y="4342191"/>
            <a:ext cx="5909964" cy="4115405"/>
          </a:xfrm>
          <a:noFill/>
          <a:ln w="9525"/>
        </p:spPr>
        <p:txBody>
          <a:bodyPr lIns="90475" tIns="44444" rIns="90475" bIns="44444"/>
          <a:lstStyle/>
          <a:p>
            <a:r>
              <a:rPr lang="zh-CN" altLang="en-US" dirty="0" smtClean="0"/>
              <a:t>翻译成中文</a:t>
            </a:r>
            <a:endParaRPr lang="en-US" dirty="0"/>
          </a:p>
        </p:txBody>
      </p:sp>
      <p:sp>
        <p:nvSpPr>
          <p:cNvPr id="276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587375"/>
            <a:ext cx="4552950" cy="3416300"/>
          </a:xfr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还是刚才的图，换几个颜色，表示每个机器有不同的租户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08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翻译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09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画成跟前边那个图统一风格的，不需要那几个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 的序号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6FD76E-C709-6747-9C6C-3CBFE4C9F3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5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15ADE-9F16-584A-8BCD-777DCDC9136C}" type="slidenum">
              <a:rPr lang="en-US" smtClean="0"/>
              <a:pPr/>
              <a:t>25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1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5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853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7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7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0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8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5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DD5EB-DF1D-0E42-96A5-EF7A89A191FF}" type="datetimeFigureOut">
              <a:rPr lang="en-US" smtClean="0"/>
              <a:t>9/1/14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DAFDD-61E7-DB44-B319-1E25AA9B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9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Microsoft_Excel_97_-_2004_Worksheet1.xls"/><Relationship Id="rId6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6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png"/><Relationship Id="rId8" Type="http://schemas.openxmlformats.org/officeDocument/2006/relationships/image" Target="../media/image7.jpe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vmlDrawing" Target="../drawings/vmlDrawing2.vml"/><Relationship Id="rId2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大数据系统的基础架构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虚拟化</a:t>
            </a:r>
            <a:r>
              <a:rPr lang="en-US" altLang="zh-CN" dirty="0"/>
              <a:t>、</a:t>
            </a:r>
            <a:r>
              <a:rPr lang="zh-CN" altLang="en-US" dirty="0" smtClean="0"/>
              <a:t>云计算与软件定义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47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极端规模的并行化：仓库规模的计算机 </a:t>
            </a:r>
            <a:r>
              <a:rPr lang="en-US" altLang="zh-CN" dirty="0" smtClean="0"/>
              <a:t>(WSC)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主要部件</a:t>
            </a:r>
            <a:endParaRPr lang="en-US" dirty="0" smtClean="0"/>
          </a:p>
          <a:p>
            <a:pPr lvl="1"/>
            <a:r>
              <a:rPr lang="en-US" dirty="0" smtClean="0"/>
              <a:t>供电</a:t>
            </a:r>
            <a:r>
              <a:rPr lang="zh-CN" altLang="en-US" dirty="0" smtClean="0"/>
              <a:t>、</a:t>
            </a:r>
            <a:r>
              <a:rPr lang="en-US" dirty="0" smtClean="0"/>
              <a:t>制冷</a:t>
            </a:r>
            <a:r>
              <a:rPr lang="zh-CN" altLang="en-US" dirty="0" smtClean="0"/>
              <a:t>、建筑、</a:t>
            </a:r>
            <a:r>
              <a:rPr lang="en-US" dirty="0" smtClean="0"/>
              <a:t>网络</a:t>
            </a:r>
            <a:r>
              <a:rPr lang="zh-CN" altLang="en-US" dirty="0" smtClean="0"/>
              <a:t>、安全</a:t>
            </a:r>
            <a:endParaRPr lang="en-US" dirty="0" smtClean="0"/>
          </a:p>
          <a:p>
            <a:pPr lvl="1"/>
            <a:r>
              <a:rPr lang="zh-CN" altLang="en-US" dirty="0" smtClean="0"/>
              <a:t>存储、计算</a:t>
            </a:r>
            <a:endParaRPr lang="en-US" dirty="0"/>
          </a:p>
          <a:p>
            <a:r>
              <a:rPr lang="zh-CN" altLang="en-US" dirty="0" smtClean="0"/>
              <a:t>优势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规模经济</a:t>
            </a:r>
            <a:r>
              <a:rPr lang="en-US" altLang="zh-CN" dirty="0" smtClean="0"/>
              <a:t> </a:t>
            </a:r>
            <a:r>
              <a:rPr lang="en-US" dirty="0">
                <a:latin typeface="Helvetica" pitchFamily="-1" charset="0"/>
                <a:ea typeface="ＭＳ Ｐゴシック" pitchFamily="-1" charset="-128"/>
              </a:rPr>
              <a:t>5-7x cheaper than provisioning a medium-sized (100’s machines) </a:t>
            </a:r>
            <a:r>
              <a:rPr lang="en-US" dirty="0" smtClean="0">
                <a:latin typeface="Helvetica" pitchFamily="-1" charset="0"/>
                <a:ea typeface="ＭＳ Ｐゴシック" pitchFamily="-1" charset="-128"/>
              </a:rPr>
              <a:t>facility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提高使用率 </a:t>
            </a:r>
            <a:endParaRPr lang="en-US" altLang="zh-CN" dirty="0" smtClean="0"/>
          </a:p>
          <a:p>
            <a:r>
              <a:rPr lang="zh-CN" altLang="en-US" dirty="0" smtClean="0"/>
              <a:t>挑战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能耗</a:t>
            </a:r>
            <a:r>
              <a:rPr lang="en-US" altLang="zh-CN" dirty="0"/>
              <a:t> </a:t>
            </a:r>
            <a:r>
              <a:rPr lang="en-US" altLang="zh-CN" dirty="0" smtClean="0"/>
              <a:t>PUE</a:t>
            </a:r>
          </a:p>
          <a:p>
            <a:pPr lvl="1"/>
            <a:r>
              <a:rPr lang="zh-CN" altLang="en-US" dirty="0" smtClean="0"/>
              <a:t>运维</a:t>
            </a:r>
            <a:endParaRPr lang="en-US" altLang="zh-CN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080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139174"/>
            <a:ext cx="8229600" cy="1143000"/>
          </a:xfrm>
        </p:spPr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数据中心内部</a:t>
            </a:r>
            <a:endParaRPr lang="en-US" dirty="0" smtClean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F08F3-BCB5-C446-BECA-67D7A56FE98C}" type="datetime1">
              <a:rPr lang="en-US" smtClean="0"/>
              <a:pPr/>
              <a:t>9/1/14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Fall 2013</a:t>
            </a:r>
            <a:r>
              <a:rPr lang="en-US" dirty="0" smtClean="0"/>
              <a:t> -- Lecture #1</a:t>
            </a:r>
            <a:endParaRPr lang="en-US" dirty="0"/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BC594-4544-5148-94B8-8AC833ADF43A}" type="slidenum">
              <a:rPr lang="en-US" smtClean="0"/>
              <a:pPr/>
              <a:t>11</a:t>
            </a:fld>
            <a:endParaRPr lang="en-US" smtClean="0"/>
          </a:p>
        </p:txBody>
      </p:sp>
      <p:pic>
        <p:nvPicPr>
          <p:cNvPr id="2867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325" y="1152525"/>
            <a:ext cx="8764588" cy="565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2032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-70556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None/>
            </a:pPr>
            <a:r>
              <a:rPr lang="en-US" altLang="zh-CN" sz="4400" b="0" dirty="0" smtClean="0">
                <a:latin typeface="+mj-lt"/>
              </a:rPr>
              <a:t>Google</a:t>
            </a:r>
            <a:r>
              <a:rPr lang="zh-CN" altLang="en-US" sz="4400" b="0" dirty="0" smtClean="0">
                <a:latin typeface="+mj-lt"/>
              </a:rPr>
              <a:t>数据中心内部</a:t>
            </a:r>
            <a:endParaRPr lang="en" sz="4400" b="0" dirty="0">
              <a:latin typeface="+mj-lt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368587" y="1331145"/>
            <a:ext cx="8155525" cy="543549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45846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WSC</a:t>
            </a:r>
            <a:r>
              <a:rPr lang="zh-CN" altLang="en-US" smtClean="0"/>
              <a:t>是一组用网络连接起来的计算和存储设备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76" y="1686043"/>
            <a:ext cx="7506428" cy="47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01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== WSC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Differ significantly from traditional datacenters Belong to a single organization </a:t>
            </a:r>
          </a:p>
          <a:p>
            <a:pPr lvl="1"/>
            <a:r>
              <a:rPr lang="en-US" dirty="0"/>
              <a:t>Use a relatively homogeneous hardware and system software platform </a:t>
            </a:r>
          </a:p>
          <a:p>
            <a:pPr lvl="1"/>
            <a:r>
              <a:rPr lang="en-US" dirty="0"/>
              <a:t>Share a common systems management lay </a:t>
            </a:r>
          </a:p>
          <a:p>
            <a:pPr lvl="1"/>
            <a:r>
              <a:rPr lang="en-US" dirty="0"/>
              <a:t>Much of the application, middleware, and system software is built in-house compared to the predominance of third-party software running in conventional datacenters. </a:t>
            </a:r>
          </a:p>
          <a:p>
            <a:pPr lvl="1"/>
            <a:r>
              <a:rPr lang="en-US" dirty="0"/>
              <a:t>WSCs run a smaller number of very large applications (or services) </a:t>
            </a:r>
          </a:p>
          <a:p>
            <a:pPr lvl="1"/>
            <a:r>
              <a:rPr lang="en-US" dirty="0"/>
              <a:t>The common resource management infrastructure allows significant deployment flexibility </a:t>
            </a:r>
          </a:p>
          <a:p>
            <a:endParaRPr lang="en-US" dirty="0"/>
          </a:p>
          <a:p>
            <a:r>
              <a:rPr lang="en-US" dirty="0"/>
              <a:t>The Datacenter as a Computer: an introduction to the Design of Warehouse-Scale Machines. U. </a:t>
            </a:r>
            <a:r>
              <a:rPr lang="en-US" dirty="0" err="1"/>
              <a:t>Hoelzle</a:t>
            </a:r>
            <a:r>
              <a:rPr lang="en-US" dirty="0"/>
              <a:t> et al. 2009. 1st. Morgan and Claypool Publishers.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207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从WSC到云计算：多租户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76" y="1686043"/>
            <a:ext cx="7506428" cy="47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00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多租户、多应用如何管理？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4821" y="2252919"/>
            <a:ext cx="6734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problems in computer science can be solved by another level of indirection, except </a:t>
            </a:r>
            <a:r>
              <a:rPr lang="en-US" dirty="0" smtClean="0"/>
              <a:t>of</a:t>
            </a:r>
            <a:r>
              <a:rPr lang="zh-CN" altLang="en-US" dirty="0" smtClean="0"/>
              <a:t> </a:t>
            </a:r>
            <a:r>
              <a:rPr lang="en-US" dirty="0" smtClean="0"/>
              <a:t>course </a:t>
            </a:r>
            <a:r>
              <a:rPr lang="en-US" dirty="0"/>
              <a:t>for the problem of too many indirections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altLang="zh-CN" dirty="0" smtClean="0"/>
              <a:t>--</a:t>
            </a:r>
            <a:r>
              <a:rPr lang="zh-CN" altLang="en-US" dirty="0" smtClean="0"/>
              <a:t> </a:t>
            </a:r>
            <a:r>
              <a:rPr lang="en-US" altLang="zh-CN" dirty="0" smtClean="0"/>
              <a:t>David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Wheeler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6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虚拟化：每个用户逻辑上看到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7065"/>
          <a:stretch/>
        </p:blipFill>
        <p:spPr>
          <a:xfrm>
            <a:off x="3129808" y="2510599"/>
            <a:ext cx="2968653" cy="3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4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云计算演示</a:t>
            </a:r>
            <a:r>
              <a:rPr lang="en-US" dirty="0" smtClean="0"/>
              <a:t>：亚马逊EC2的用户接口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6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亚马逊EC2提供的服务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4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本</a:t>
            </a:r>
            <a:r>
              <a:rPr lang="zh-CN" altLang="en-US" smtClean="0"/>
              <a:t>周</a:t>
            </a:r>
            <a:r>
              <a:rPr lang="en-US" smtClean="0"/>
              <a:t>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97887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数据中心与</a:t>
            </a:r>
            <a:r>
              <a:rPr lang="zh-CN" altLang="en-US" dirty="0" smtClean="0"/>
              <a:t>云计算技术</a:t>
            </a:r>
            <a:endParaRPr lang="en-US" altLang="zh-CN" dirty="0" smtClean="0"/>
          </a:p>
          <a:p>
            <a:r>
              <a:rPr lang="zh-CN" altLang="en-US" dirty="0" smtClean="0"/>
              <a:t>云计算的商业模式</a:t>
            </a:r>
            <a:endParaRPr lang="en-US" altLang="zh-CN" dirty="0" smtClean="0"/>
          </a:p>
          <a:p>
            <a:r>
              <a:rPr lang="zh-CN" altLang="en-US" dirty="0" smtClean="0"/>
              <a:t>云计算的核心技术 </a:t>
            </a:r>
            <a:r>
              <a:rPr lang="en-US" altLang="zh-CN" dirty="0" smtClean="0"/>
              <a:t>--</a:t>
            </a:r>
            <a:r>
              <a:rPr lang="zh-CN" altLang="en-US" dirty="0" smtClean="0"/>
              <a:t> 虚拟化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计算虚拟化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网络虚拟化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存储虚拟化</a:t>
            </a:r>
            <a:endParaRPr lang="en-US" altLang="zh-CN" dirty="0" smtClean="0"/>
          </a:p>
          <a:p>
            <a:r>
              <a:rPr lang="zh-CN" altLang="en-US" dirty="0" smtClean="0"/>
              <a:t>从虚拟化到云</a:t>
            </a:r>
            <a:r>
              <a:rPr lang="en-US" altLang="zh-CN" dirty="0" smtClean="0"/>
              <a:t> – </a:t>
            </a:r>
            <a:r>
              <a:rPr lang="zh-CN" altLang="en-US" dirty="0" smtClean="0"/>
              <a:t>资源调度与管理</a:t>
            </a:r>
            <a:endParaRPr lang="en-US" altLang="zh-CN" dirty="0" smtClean="0"/>
          </a:p>
          <a:p>
            <a:r>
              <a:rPr lang="zh-CN" altLang="en-US" dirty="0" smtClean="0"/>
              <a:t>云计算技术案例分析</a:t>
            </a:r>
            <a:r>
              <a:rPr lang="en-US" altLang="zh-CN" dirty="0"/>
              <a:t>：</a:t>
            </a:r>
            <a:r>
              <a:rPr lang="en-US" altLang="zh-CN" dirty="0" err="1" smtClean="0"/>
              <a:t>OpenStack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66169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云计算的商业模式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6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云计算的定义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Cloud </a:t>
            </a:r>
            <a:r>
              <a:rPr lang="en-US" dirty="0" smtClean="0"/>
              <a:t>computing</a:t>
            </a:r>
          </a:p>
          <a:p>
            <a:r>
              <a:rPr lang="en-US" dirty="0" smtClean="0"/>
              <a:t>refers </a:t>
            </a:r>
            <a:r>
              <a:rPr lang="en-US" dirty="0"/>
              <a:t>to both the applications delivered as services over the Internet (</a:t>
            </a:r>
            <a:r>
              <a:rPr lang="en-US" dirty="0" err="1"/>
              <a:t>SaaS</a:t>
            </a:r>
            <a:r>
              <a:rPr lang="en-US" dirty="0"/>
              <a:t>) and the hardware and systems software in the data centers that provide those services (utility computing) Cloud: the datacenter hardware and software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Public cloud: when a cloud is made available in a pay-as-you-go manner to the general public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Private cloud: internal data centers of a business or other organization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Utility </a:t>
            </a:r>
            <a:r>
              <a:rPr lang="en-US" dirty="0"/>
              <a:t>computing: pay-as-you-go computing Illusion of infinite resources </a:t>
            </a:r>
          </a:p>
          <a:p>
            <a:pPr lvl="1"/>
            <a:r>
              <a:rPr lang="en-US" dirty="0"/>
              <a:t>Fine-grained billing (e.g. hourly) </a:t>
            </a:r>
          </a:p>
          <a:p>
            <a:endParaRPr lang="en-US" dirty="0"/>
          </a:p>
          <a:p>
            <a:r>
              <a:rPr lang="en-US" dirty="0"/>
              <a:t>•Berkeley, UC Berkeley RAD Lab, Feb. 2009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03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云计算的</a:t>
            </a:r>
            <a:r>
              <a:rPr lang="en-US" altLang="en-US" dirty="0" smtClean="0"/>
              <a:t>三大</a:t>
            </a:r>
            <a:r>
              <a:rPr lang="en-US" dirty="0" smtClean="0"/>
              <a:t>特点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i="1" dirty="0" smtClean="0"/>
              <a:t>（商业模式）</a:t>
            </a:r>
            <a:r>
              <a:rPr lang="en-US" i="1" dirty="0" smtClean="0"/>
              <a:t>On-demand </a:t>
            </a:r>
          </a:p>
          <a:p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Resource pooling</a:t>
            </a:r>
          </a:p>
          <a:p>
            <a:r>
              <a:rPr lang="en-US" i="1" dirty="0" smtClean="0"/>
              <a:t>Measured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014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云计算发展起来的技术推动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dirty="0" smtClean="0">
                <a:latin typeface="Helvetica" pitchFamily="-1" charset="0"/>
                <a:ea typeface="ＭＳ Ｐゴシック" pitchFamily="-1" charset="-128"/>
              </a:rPr>
              <a:t>数据中心技术和</a:t>
            </a:r>
            <a:r>
              <a:rPr lang="en-US" altLang="zh-CN" sz="2800" dirty="0" smtClean="0">
                <a:latin typeface="Helvetica" pitchFamily="-1" charset="0"/>
                <a:ea typeface="ＭＳ Ｐゴシック" pitchFamily="-1" charset="-128"/>
              </a:rPr>
              <a:t>WSC</a:t>
            </a:r>
          </a:p>
          <a:p>
            <a:r>
              <a:rPr lang="zh-CN" altLang="en-US" sz="2800" dirty="0" smtClean="0">
                <a:latin typeface="Helvetica" pitchFamily="-1" charset="0"/>
                <a:ea typeface="ＭＳ Ｐゴシック" pitchFamily="-1" charset="-128"/>
              </a:rPr>
              <a:t>宽带网络普及化</a:t>
            </a:r>
            <a:endParaRPr lang="en-US" altLang="zh-CN" sz="2800" dirty="0" smtClean="0">
              <a:latin typeface="Helvetica" pitchFamily="-1" charset="0"/>
              <a:ea typeface="ＭＳ Ｐゴシック" pitchFamily="-1" charset="-128"/>
            </a:endParaRPr>
          </a:p>
          <a:p>
            <a:pPr lvl="1"/>
            <a:r>
              <a:rPr lang="zh-CN" altLang="en-US" sz="2400" dirty="0" smtClean="0">
                <a:latin typeface="Helvetica" pitchFamily="-1" charset="0"/>
                <a:ea typeface="ＭＳ Ｐゴシック" pitchFamily="-1" charset="-128"/>
              </a:rPr>
              <a:t>数据可以自由进出数据中心</a:t>
            </a:r>
            <a:endParaRPr lang="en-US" sz="2400" dirty="0" smtClean="0">
              <a:latin typeface="Helvetica" pitchFamily="-1" charset="0"/>
              <a:ea typeface="ＭＳ Ｐゴシック" pitchFamily="-1" charset="-128"/>
            </a:endParaRPr>
          </a:p>
          <a:p>
            <a:r>
              <a:rPr lang="zh-CN" altLang="en-US" dirty="0" smtClean="0">
                <a:latin typeface="Helvetica" pitchFamily="-1" charset="0"/>
                <a:ea typeface="ＭＳ Ｐゴシック" pitchFamily="-1" charset="-128"/>
              </a:rPr>
              <a:t>大规模分布式系统的成熟</a:t>
            </a:r>
            <a:endParaRPr lang="en-US" dirty="0" smtClean="0">
              <a:latin typeface="Helvetica" pitchFamily="-1" charset="0"/>
              <a:ea typeface="ＭＳ Ｐゴシック" pitchFamily="-1" charset="-128"/>
            </a:endParaRPr>
          </a:p>
          <a:p>
            <a:pPr lvl="1"/>
            <a:r>
              <a:rPr lang="en-US" sz="2400" dirty="0" smtClean="0">
                <a:latin typeface="Helvetica" pitchFamily="-1" charset="0"/>
                <a:ea typeface="ＭＳ Ｐゴシック" pitchFamily="-1" charset="-128"/>
              </a:rPr>
              <a:t>Infrastructure software: </a:t>
            </a:r>
            <a:r>
              <a:rPr lang="en-US" sz="2400" dirty="0" err="1" smtClean="0">
                <a:latin typeface="Helvetica" pitchFamily="-1" charset="0"/>
                <a:ea typeface="ＭＳ Ｐゴシック" pitchFamily="-1" charset="-128"/>
              </a:rPr>
              <a:t>eg</a:t>
            </a:r>
            <a:r>
              <a:rPr lang="en-US" sz="2400" dirty="0" smtClean="0">
                <a:latin typeface="Helvetica" pitchFamily="-1" charset="0"/>
                <a:ea typeface="ＭＳ Ｐゴシック" pitchFamily="-1" charset="-128"/>
              </a:rPr>
              <a:t> Google </a:t>
            </a:r>
            <a:r>
              <a:rPr lang="en-US" sz="2400" dirty="0" err="1" smtClean="0">
                <a:latin typeface="Helvetica" pitchFamily="-1" charset="0"/>
                <a:ea typeface="ＭＳ Ｐゴシック" pitchFamily="-1" charset="-128"/>
              </a:rPr>
              <a:t>FileSystem</a:t>
            </a:r>
            <a:endParaRPr lang="en-US" sz="2400" dirty="0" smtClean="0">
              <a:latin typeface="Helvetica" pitchFamily="-1" charset="0"/>
              <a:ea typeface="ＭＳ Ｐゴシック" pitchFamily="-1" charset="-128"/>
            </a:endParaRPr>
          </a:p>
          <a:p>
            <a:pPr lvl="1"/>
            <a:r>
              <a:rPr lang="en-US" sz="2400" dirty="0" smtClean="0">
                <a:latin typeface="Helvetica" pitchFamily="-1" charset="0"/>
                <a:ea typeface="ＭＳ Ｐゴシック" pitchFamily="-1" charset="-128"/>
              </a:rPr>
              <a:t>Operational expertise: failover, </a:t>
            </a:r>
            <a:r>
              <a:rPr lang="en-US" sz="2400" dirty="0" err="1" smtClean="0">
                <a:latin typeface="Helvetica" pitchFamily="-1" charset="0"/>
                <a:ea typeface="ＭＳ Ｐゴシック" pitchFamily="-1" charset="-128"/>
              </a:rPr>
              <a:t>DDoS</a:t>
            </a:r>
            <a:r>
              <a:rPr lang="en-US" sz="2400" dirty="0" smtClean="0">
                <a:latin typeface="Helvetica" pitchFamily="-1" charset="0"/>
                <a:ea typeface="ＭＳ Ｐゴシック" pitchFamily="-1" charset="-128"/>
              </a:rPr>
              <a:t>, firewalls...</a:t>
            </a:r>
          </a:p>
          <a:p>
            <a:r>
              <a:rPr lang="zh-CN" altLang="en-US" sz="2800" dirty="0" smtClean="0">
                <a:latin typeface="Helvetica" pitchFamily="-1" charset="0"/>
                <a:ea typeface="ＭＳ Ｐゴシック" pitchFamily="-1" charset="-128"/>
              </a:rPr>
              <a:t>虚拟化技术</a:t>
            </a:r>
            <a:endParaRPr lang="en-US" altLang="zh-CN" sz="2800" dirty="0" smtClean="0">
              <a:latin typeface="Helvetica" pitchFamily="-1" charset="0"/>
              <a:ea typeface="ＭＳ Ｐゴシック" pitchFamily="-1" charset="-128"/>
            </a:endParaRPr>
          </a:p>
          <a:p>
            <a:pPr lvl="1"/>
            <a:r>
              <a:rPr lang="en-US" sz="2400" dirty="0">
                <a:latin typeface="Helvetica" pitchFamily="-1" charset="0"/>
                <a:ea typeface="ＭＳ Ｐゴシック" pitchFamily="-1" charset="-128"/>
              </a:rPr>
              <a:t>x86 as universal ISA, fast virtualization </a:t>
            </a:r>
            <a:endParaRPr lang="en-US" sz="2400" dirty="0" smtClean="0">
              <a:latin typeface="Helvetica" pitchFamily="-1" charset="0"/>
              <a:ea typeface="ＭＳ Ｐゴシック" pitchFamily="-1" charset="-128"/>
            </a:endParaRPr>
          </a:p>
          <a:p>
            <a:r>
              <a:rPr lang="en-US" sz="2800" dirty="0" smtClean="0">
                <a:latin typeface="Helvetica" pitchFamily="-1" charset="0"/>
                <a:ea typeface="ＭＳ Ｐゴシック" pitchFamily="-1" charset="-128"/>
              </a:rPr>
              <a:t>开源软件带来的一系列标准化</a:t>
            </a:r>
          </a:p>
          <a:p>
            <a:pPr lvl="1"/>
            <a:r>
              <a:rPr lang="en-US" sz="2400" dirty="0" smtClean="0">
                <a:latin typeface="Helvetica" pitchFamily="-1" charset="0"/>
                <a:ea typeface="ＭＳ Ｐゴシック" pitchFamily="-1" charset="-128"/>
              </a:rPr>
              <a:t>Standard software stack, largely open source (LAMP)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云计算发展的市场条件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大规模Internet应用</a:t>
            </a:r>
            <a:endParaRPr lang="en-US" dirty="0" smtClean="0"/>
          </a:p>
          <a:p>
            <a:pPr lvl="1"/>
            <a:r>
              <a:rPr lang="en-US" sz="2400" dirty="0">
                <a:latin typeface="Helvetica" pitchFamily="-1" charset="0"/>
                <a:ea typeface="ＭＳ Ｐゴシック" pitchFamily="-1" charset="-128"/>
              </a:rPr>
              <a:t>Economy of scale</a:t>
            </a:r>
          </a:p>
          <a:p>
            <a:pPr lvl="1"/>
            <a:r>
              <a:rPr lang="en-US" sz="2400" dirty="0">
                <a:latin typeface="Helvetica" pitchFamily="-1" charset="0"/>
                <a:ea typeface="ＭＳ Ｐゴシック" pitchFamily="-1" charset="-128"/>
              </a:rPr>
              <a:t>Build-out driven by demand growth (more users</a:t>
            </a:r>
            <a:r>
              <a:rPr lang="en-US" sz="2400" dirty="0" smtClean="0">
                <a:latin typeface="Helvetica" pitchFamily="-1" charset="0"/>
                <a:ea typeface="ＭＳ Ｐゴシック" pitchFamily="-1" charset="-128"/>
              </a:rPr>
              <a:t>)</a:t>
            </a:r>
            <a:endParaRPr lang="en-US" dirty="0" smtClean="0"/>
          </a:p>
          <a:p>
            <a:r>
              <a:rPr lang="zh-CN" altLang="en-US" dirty="0" smtClean="0"/>
              <a:t>大数据应用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en-US" dirty="0" smtClean="0"/>
              <a:t>低成本硬件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40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1143000" y="3429000"/>
            <a:ext cx="6654800" cy="2971800"/>
            <a:chOff x="1142999" y="3581400"/>
            <a:chExt cx="6654755" cy="2971800"/>
          </a:xfrm>
        </p:grpSpPr>
        <p:sp>
          <p:nvSpPr>
            <p:cNvPr id="35" name="Rectangle 34"/>
            <p:cNvSpPr/>
            <p:nvPr/>
          </p:nvSpPr>
          <p:spPr>
            <a:xfrm>
              <a:off x="5181572" y="4460875"/>
              <a:ext cx="2613007" cy="2174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181572" y="3581400"/>
              <a:ext cx="2616182" cy="908050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solidFill>
              <a:srgbClr val="D9D9D9"/>
            </a:solidFill>
            <a:ln w="19050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42999" y="3581400"/>
              <a:ext cx="2613007" cy="10969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30749" name="TextBox 35"/>
            <p:cNvSpPr txBox="1">
              <a:spLocks noChangeArrowheads="1"/>
            </p:cNvSpPr>
            <p:nvPr/>
          </p:nvSpPr>
          <p:spPr bwMode="auto">
            <a:xfrm>
              <a:off x="3617774" y="6029980"/>
              <a:ext cx="309862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/>
                <a:t>Unused resources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070211" y="6105525"/>
              <a:ext cx="533396" cy="381000"/>
            </a:xfrm>
            <a:prstGeom prst="rect">
              <a:avLst/>
            </a:prstGeom>
            <a:solidFill>
              <a:srgbClr val="D9D9D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2700000">
                <a:schemeClr val="accent6">
                  <a:lumMod val="50000"/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</p:grpSp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lvetica" pitchFamily="-1" charset="0"/>
                <a:ea typeface="ＭＳ Ｐゴシック" pitchFamily="-1" charset="-128"/>
              </a:rPr>
              <a:t>云计算的价值</a:t>
            </a:r>
            <a:endParaRPr lang="en-US" dirty="0" smtClean="0">
              <a:latin typeface="Helvetica" pitchFamily="-1" charset="0"/>
              <a:ea typeface="ＭＳ Ｐゴシック" pitchFamily="-1" charset="-128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F06A2-AC36-A14B-AFDE-D19C9287E368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371600"/>
            <a:ext cx="8382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3200"/>
              <a:t>Static provisioning for peak: wasteful, but necessary for SLA</a:t>
            </a:r>
          </a:p>
        </p:txBody>
      </p:sp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833438" y="5029200"/>
            <a:ext cx="3281362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“Statically provisioned”</a:t>
            </a:r>
            <a:br>
              <a:rPr lang="en-US"/>
            </a:br>
            <a:r>
              <a:rPr lang="en-US"/>
              <a:t> data center</a:t>
            </a:r>
          </a:p>
        </p:txBody>
      </p:sp>
      <p:sp>
        <p:nvSpPr>
          <p:cNvPr id="30726" name="TextBox 5"/>
          <p:cNvSpPr txBox="1">
            <a:spLocks noChangeArrowheads="1"/>
          </p:cNvSpPr>
          <p:nvPr/>
        </p:nvSpPr>
        <p:spPr bwMode="auto">
          <a:xfrm>
            <a:off x="5105400" y="5105400"/>
            <a:ext cx="28813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“Virtual” data center </a:t>
            </a:r>
            <a:br>
              <a:rPr lang="en-US"/>
            </a:br>
            <a:r>
              <a:rPr lang="en-US"/>
              <a:t>in the cloud</a:t>
            </a:r>
          </a:p>
        </p:txBody>
      </p:sp>
      <p:grpSp>
        <p:nvGrpSpPr>
          <p:cNvPr id="30727" name="Group 36"/>
          <p:cNvGrpSpPr>
            <a:grpSpLocks/>
          </p:cNvGrpSpPr>
          <p:nvPr/>
        </p:nvGrpSpPr>
        <p:grpSpPr bwMode="auto">
          <a:xfrm>
            <a:off x="719138" y="2668588"/>
            <a:ext cx="3700462" cy="2436812"/>
            <a:chOff x="719863" y="3048794"/>
            <a:chExt cx="3775937" cy="2455971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76273" y="4115172"/>
              <a:ext cx="2134375" cy="162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142651" y="5181569"/>
              <a:ext cx="3124747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1142651" y="3962383"/>
              <a:ext cx="2667941" cy="990389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5212" y="4232780"/>
              <a:ext cx="960588" cy="339196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262673"/>
                  </a:solidFill>
                </a:rPr>
                <a:t>Demand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142651" y="3815185"/>
              <a:ext cx="2744075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0743" name="TextBox 19"/>
            <p:cNvSpPr txBox="1">
              <a:spLocks noChangeArrowheads="1"/>
            </p:cNvSpPr>
            <p:nvPr/>
          </p:nvSpPr>
          <p:spPr bwMode="auto">
            <a:xfrm>
              <a:off x="3512839" y="3477181"/>
              <a:ext cx="9829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30744" name="TextBox 22"/>
            <p:cNvSpPr txBox="1">
              <a:spLocks noChangeArrowheads="1"/>
            </p:cNvSpPr>
            <p:nvPr/>
          </p:nvSpPr>
          <p:spPr bwMode="auto">
            <a:xfrm>
              <a:off x="2443015" y="5181600"/>
              <a:ext cx="604985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9863" y="3658394"/>
              <a:ext cx="415498" cy="1011774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latin typeface="Arial" charset="0"/>
                  <a:ea typeface="ＭＳ Ｐゴシック" charset="-128"/>
                  <a:cs typeface="ＭＳ Ｐゴシック" charset="-128"/>
                </a:rPr>
                <a:t>Resources</a:t>
              </a:r>
            </a:p>
          </p:txBody>
        </p:sp>
      </p:grpSp>
      <p:grpSp>
        <p:nvGrpSpPr>
          <p:cNvPr id="30728" name="Group 37"/>
          <p:cNvGrpSpPr>
            <a:grpSpLocks/>
          </p:cNvGrpSpPr>
          <p:nvPr/>
        </p:nvGrpSpPr>
        <p:grpSpPr bwMode="auto">
          <a:xfrm>
            <a:off x="4765675" y="2667000"/>
            <a:ext cx="3921125" cy="2438400"/>
            <a:chOff x="4766102" y="3048000"/>
            <a:chExt cx="3996898" cy="2455971"/>
          </a:xfrm>
        </p:grpSpPr>
        <p:cxnSp>
          <p:nvCxnSpPr>
            <p:cNvPr id="26" name="Straight Arrow Connector 25"/>
            <p:cNvCxnSpPr/>
            <p:nvPr/>
          </p:nvCxnSpPr>
          <p:spPr>
            <a:xfrm rot="16200000" flipV="1">
              <a:off x="4118717" y="4111257"/>
              <a:ext cx="2132985" cy="6473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5188447" y="5179387"/>
              <a:ext cx="3124700" cy="159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/>
          </p:nvSpPr>
          <p:spPr>
            <a:xfrm>
              <a:off x="5188447" y="3960995"/>
              <a:ext cx="2668374" cy="991342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03421" y="4766860"/>
              <a:ext cx="959579" cy="338975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262673"/>
                  </a:solidFill>
                </a:rPr>
                <a:t>Demand</a:t>
              </a:r>
            </a:p>
          </p:txBody>
        </p:sp>
        <p:sp>
          <p:nvSpPr>
            <p:cNvPr id="30734" name="TextBox 30"/>
            <p:cNvSpPr txBox="1">
              <a:spLocks noChangeArrowheads="1"/>
            </p:cNvSpPr>
            <p:nvPr/>
          </p:nvSpPr>
          <p:spPr bwMode="auto">
            <a:xfrm>
              <a:off x="7753147" y="4191000"/>
              <a:ext cx="9829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30735" name="TextBox 31"/>
            <p:cNvSpPr txBox="1">
              <a:spLocks noChangeArrowheads="1"/>
            </p:cNvSpPr>
            <p:nvPr/>
          </p:nvSpPr>
          <p:spPr bwMode="auto">
            <a:xfrm>
              <a:off x="6489254" y="5180806"/>
              <a:ext cx="604985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66102" y="3657600"/>
              <a:ext cx="415498" cy="1011774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latin typeface="Arial" charset="0"/>
                  <a:ea typeface="ＭＳ Ｐゴシック" charset="-128"/>
                  <a:cs typeface="ＭＳ Ｐゴシック" charset="-128"/>
                </a:rPr>
                <a:t>Resources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5181974" y="3810695"/>
              <a:ext cx="2666756" cy="912994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656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1338263" y="3048000"/>
            <a:ext cx="2613025" cy="16303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2771" name="TextBox 36"/>
          <p:cNvSpPr txBox="1">
            <a:spLocks noChangeArrowheads="1"/>
          </p:cNvSpPr>
          <p:nvPr/>
        </p:nvSpPr>
        <p:spPr bwMode="auto">
          <a:xfrm>
            <a:off x="5511800" y="2936875"/>
            <a:ext cx="3098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Unused resources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964113" y="3013075"/>
            <a:ext cx="533400" cy="3810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25400" dir="2700000">
              <a:schemeClr val="accent6">
                <a:lumMod val="50000"/>
                <a:alpha val="43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327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lvetica" pitchFamily="-1" charset="0"/>
                <a:ea typeface="ＭＳ Ｐゴシック" pitchFamily="-1" charset="-128"/>
              </a:rPr>
              <a:t>传统数据中心资源利用率低</a:t>
            </a:r>
            <a:endParaRPr lang="en-US" dirty="0" smtClean="0">
              <a:latin typeface="Helvetica" pitchFamily="-1" charset="0"/>
              <a:ea typeface="ＭＳ Ｐゴシック" pitchFamily="-1" charset="-128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70AC6-5EE7-DD4D-AA96-99E189393A4C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447800"/>
            <a:ext cx="8382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sz="3200"/>
              <a:t>Underutilization results if “peak” predictions are too optimistic</a:t>
            </a:r>
          </a:p>
        </p:txBody>
      </p:sp>
      <p:sp>
        <p:nvSpPr>
          <p:cNvPr id="32775" name="TextBox 4"/>
          <p:cNvSpPr txBox="1">
            <a:spLocks noChangeArrowheads="1"/>
          </p:cNvSpPr>
          <p:nvPr/>
        </p:nvSpPr>
        <p:spPr bwMode="auto">
          <a:xfrm>
            <a:off x="1490663" y="5405438"/>
            <a:ext cx="25828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Static data center</a:t>
            </a:r>
          </a:p>
        </p:txBody>
      </p:sp>
      <p:grpSp>
        <p:nvGrpSpPr>
          <p:cNvPr id="32776" name="Group 36"/>
          <p:cNvGrpSpPr>
            <a:grpSpLocks/>
          </p:cNvGrpSpPr>
          <p:nvPr/>
        </p:nvGrpSpPr>
        <p:grpSpPr bwMode="auto">
          <a:xfrm>
            <a:off x="914400" y="2708275"/>
            <a:ext cx="3700463" cy="2544763"/>
            <a:chOff x="719863" y="2939763"/>
            <a:chExt cx="3775937" cy="2565002"/>
          </a:xfrm>
        </p:grpSpPr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76178" y="4115046"/>
              <a:ext cx="2134568" cy="1619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142652" y="5181540"/>
              <a:ext cx="312474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Freeform 16"/>
            <p:cNvSpPr/>
            <p:nvPr/>
          </p:nvSpPr>
          <p:spPr>
            <a:xfrm>
              <a:off x="1142652" y="3962244"/>
              <a:ext cx="2667939" cy="990477"/>
            </a:xfrm>
            <a:custGeom>
              <a:avLst/>
              <a:gdLst>
                <a:gd name="connsiteX0" fmla="*/ 0 w 1660819"/>
                <a:gd name="connsiteY0" fmla="*/ 902820 h 924531"/>
                <a:gd name="connsiteX1" fmla="*/ 401636 w 1660819"/>
                <a:gd name="connsiteY1" fmla="*/ 1809 h 924531"/>
                <a:gd name="connsiteX2" fmla="*/ 824982 w 1660819"/>
                <a:gd name="connsiteY2" fmla="*/ 913676 h 924531"/>
                <a:gd name="connsiteX3" fmla="*/ 1280893 w 1660819"/>
                <a:gd name="connsiteY3" fmla="*/ 12664 h 924531"/>
                <a:gd name="connsiteX4" fmla="*/ 1660819 w 1660819"/>
                <a:gd name="connsiteY4" fmla="*/ 924531 h 924531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04320 h 1045492"/>
                <a:gd name="connsiteX1" fmla="*/ 66939 w 1738896"/>
                <a:gd name="connsiteY1" fmla="*/ 895324 h 1045492"/>
                <a:gd name="connsiteX2" fmla="*/ 479713 w 1738896"/>
                <a:gd name="connsiteY2" fmla="*/ 3309 h 1045492"/>
                <a:gd name="connsiteX3" fmla="*/ 903059 w 1738896"/>
                <a:gd name="connsiteY3" fmla="*/ 915176 h 1045492"/>
                <a:gd name="connsiteX4" fmla="*/ 1358970 w 1738896"/>
                <a:gd name="connsiteY4" fmla="*/ 14164 h 1045492"/>
                <a:gd name="connsiteX5" fmla="*/ 1738896 w 1738896"/>
                <a:gd name="connsiteY5" fmla="*/ 926031 h 1045492"/>
                <a:gd name="connsiteX0" fmla="*/ 78077 w 1738896"/>
                <a:gd name="connsiteY0" fmla="*/ 926332 h 1071073"/>
                <a:gd name="connsiteX1" fmla="*/ 66939 w 1738896"/>
                <a:gd name="connsiteY1" fmla="*/ 917336 h 1071073"/>
                <a:gd name="connsiteX2" fmla="*/ 479713 w 1738896"/>
                <a:gd name="connsiteY2" fmla="*/ 25321 h 1071073"/>
                <a:gd name="connsiteX3" fmla="*/ 903059 w 1738896"/>
                <a:gd name="connsiteY3" fmla="*/ 1069264 h 1071073"/>
                <a:gd name="connsiteX4" fmla="*/ 1358970 w 1738896"/>
                <a:gd name="connsiteY4" fmla="*/ 36176 h 1071073"/>
                <a:gd name="connsiteX5" fmla="*/ 1738896 w 1738896"/>
                <a:gd name="connsiteY5" fmla="*/ 948043 h 1071073"/>
                <a:gd name="connsiteX0" fmla="*/ 78077 w 1738896"/>
                <a:gd name="connsiteY0" fmla="*/ 910360 h 1183608"/>
                <a:gd name="connsiteX1" fmla="*/ 66939 w 1738896"/>
                <a:gd name="connsiteY1" fmla="*/ 1033440 h 1183608"/>
                <a:gd name="connsiteX2" fmla="*/ 479713 w 1738896"/>
                <a:gd name="connsiteY2" fmla="*/ 9349 h 1183608"/>
                <a:gd name="connsiteX3" fmla="*/ 903059 w 1738896"/>
                <a:gd name="connsiteY3" fmla="*/ 1053292 h 1183608"/>
                <a:gd name="connsiteX4" fmla="*/ 1358970 w 1738896"/>
                <a:gd name="connsiteY4" fmla="*/ 20204 h 1183608"/>
                <a:gd name="connsiteX5" fmla="*/ 1738896 w 1738896"/>
                <a:gd name="connsiteY5" fmla="*/ 932071 h 1183608"/>
                <a:gd name="connsiteX0" fmla="*/ 78862 w 1739681"/>
                <a:gd name="connsiteY0" fmla="*/ 910360 h 1203618"/>
                <a:gd name="connsiteX1" fmla="*/ 74154 w 1739681"/>
                <a:gd name="connsiteY1" fmla="*/ 1030416 h 1203618"/>
                <a:gd name="connsiteX2" fmla="*/ 67724 w 1739681"/>
                <a:gd name="connsiteY2" fmla="*/ 1033440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785 w 1842150"/>
                <a:gd name="connsiteY0" fmla="*/ 1108474 h 1203618"/>
                <a:gd name="connsiteX1" fmla="*/ 176623 w 1842150"/>
                <a:gd name="connsiteY1" fmla="*/ 1030416 h 1203618"/>
                <a:gd name="connsiteX2" fmla="*/ 170193 w 1842150"/>
                <a:gd name="connsiteY2" fmla="*/ 1033440 h 1203618"/>
                <a:gd name="connsiteX3" fmla="*/ 582967 w 1842150"/>
                <a:gd name="connsiteY3" fmla="*/ 9349 h 1203618"/>
                <a:gd name="connsiteX4" fmla="*/ 1006313 w 1842150"/>
                <a:gd name="connsiteY4" fmla="*/ 1053292 h 1203618"/>
                <a:gd name="connsiteX5" fmla="*/ 1462224 w 1842150"/>
                <a:gd name="connsiteY5" fmla="*/ 20204 h 1203618"/>
                <a:gd name="connsiteX6" fmla="*/ 1842150 w 1842150"/>
                <a:gd name="connsiteY6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480498 w 1739681"/>
                <a:gd name="connsiteY2" fmla="*/ 9349 h 1203618"/>
                <a:gd name="connsiteX3" fmla="*/ 903844 w 1739681"/>
                <a:gd name="connsiteY3" fmla="*/ 1053292 h 1203618"/>
                <a:gd name="connsiteX4" fmla="*/ 1359755 w 1739681"/>
                <a:gd name="connsiteY4" fmla="*/ 20204 h 1203618"/>
                <a:gd name="connsiteX5" fmla="*/ 1739681 w 1739681"/>
                <a:gd name="connsiteY5" fmla="*/ 932071 h 1203618"/>
                <a:gd name="connsiteX0" fmla="*/ 74154 w 1739681"/>
                <a:gd name="connsiteY0" fmla="*/ 1030416 h 1203618"/>
                <a:gd name="connsiteX1" fmla="*/ 67724 w 1739681"/>
                <a:gd name="connsiteY1" fmla="*/ 1033440 h 1203618"/>
                <a:gd name="connsiteX2" fmla="*/ 377249 w 1739681"/>
                <a:gd name="connsiteY2" fmla="*/ 1020643 h 1203618"/>
                <a:gd name="connsiteX3" fmla="*/ 480498 w 1739681"/>
                <a:gd name="connsiteY3" fmla="*/ 9349 h 1203618"/>
                <a:gd name="connsiteX4" fmla="*/ 903844 w 1739681"/>
                <a:gd name="connsiteY4" fmla="*/ 1053292 h 1203618"/>
                <a:gd name="connsiteX5" fmla="*/ 1359755 w 1739681"/>
                <a:gd name="connsiteY5" fmla="*/ 20204 h 1203618"/>
                <a:gd name="connsiteX6" fmla="*/ 1739681 w 1739681"/>
                <a:gd name="connsiteY6" fmla="*/ 932071 h 1203618"/>
                <a:gd name="connsiteX0" fmla="*/ 0 w 1665527"/>
                <a:gd name="connsiteY0" fmla="*/ 1030416 h 1190821"/>
                <a:gd name="connsiteX1" fmla="*/ 303095 w 1665527"/>
                <a:gd name="connsiteY1" fmla="*/ 1020643 h 1190821"/>
                <a:gd name="connsiteX2" fmla="*/ 406344 w 1665527"/>
                <a:gd name="connsiteY2" fmla="*/ 9349 h 1190821"/>
                <a:gd name="connsiteX3" fmla="*/ 829690 w 1665527"/>
                <a:gd name="connsiteY3" fmla="*/ 1053292 h 1190821"/>
                <a:gd name="connsiteX4" fmla="*/ 1285601 w 1665527"/>
                <a:gd name="connsiteY4" fmla="*/ 20204 h 1190821"/>
                <a:gd name="connsiteX5" fmla="*/ 1665527 w 1665527"/>
                <a:gd name="connsiteY5" fmla="*/ 932071 h 1190821"/>
                <a:gd name="connsiteX0" fmla="*/ 0 w 1665527"/>
                <a:gd name="connsiteY0" fmla="*/ 1030416 h 1055101"/>
                <a:gd name="connsiteX1" fmla="*/ 406344 w 1665527"/>
                <a:gd name="connsiteY1" fmla="*/ 9349 h 1055101"/>
                <a:gd name="connsiteX2" fmla="*/ 829690 w 1665527"/>
                <a:gd name="connsiteY2" fmla="*/ 1053292 h 1055101"/>
                <a:gd name="connsiteX3" fmla="*/ 1285601 w 1665527"/>
                <a:gd name="connsiteY3" fmla="*/ 20204 h 1055101"/>
                <a:gd name="connsiteX4" fmla="*/ 1665527 w 1665527"/>
                <a:gd name="connsiteY4" fmla="*/ 932071 h 105510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24880 h 1058611"/>
                <a:gd name="connsiteX1" fmla="*/ 406344 w 1665527"/>
                <a:gd name="connsiteY1" fmla="*/ 3813 h 1058611"/>
                <a:gd name="connsiteX2" fmla="*/ 829690 w 1665527"/>
                <a:gd name="connsiteY2" fmla="*/ 1047756 h 1058611"/>
                <a:gd name="connsiteX3" fmla="*/ 1285601 w 1665527"/>
                <a:gd name="connsiteY3" fmla="*/ 14668 h 1058611"/>
                <a:gd name="connsiteX4" fmla="*/ 1665527 w 1665527"/>
                <a:gd name="connsiteY4" fmla="*/ 1058611 h 1058611"/>
                <a:gd name="connsiteX0" fmla="*/ 0 w 1665527"/>
                <a:gd name="connsiteY0" fmla="*/ 1033394 h 1067125"/>
                <a:gd name="connsiteX1" fmla="*/ 406344 w 1665527"/>
                <a:gd name="connsiteY1" fmla="*/ 12327 h 1067125"/>
                <a:gd name="connsiteX2" fmla="*/ 829690 w 1665527"/>
                <a:gd name="connsiteY2" fmla="*/ 1056270 h 1067125"/>
                <a:gd name="connsiteX3" fmla="*/ 1286407 w 1665527"/>
                <a:gd name="connsiteY3" fmla="*/ 1809 h 1067125"/>
                <a:gd name="connsiteX4" fmla="*/ 1665527 w 1665527"/>
                <a:gd name="connsiteY4" fmla="*/ 1067125 h 1067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5527" h="1067125">
                  <a:moveTo>
                    <a:pt x="0" y="1033394"/>
                  </a:moveTo>
                  <a:cubicBezTo>
                    <a:pt x="108211" y="865595"/>
                    <a:pt x="268062" y="8514"/>
                    <a:pt x="406344" y="12327"/>
                  </a:cubicBezTo>
                  <a:cubicBezTo>
                    <a:pt x="544626" y="16140"/>
                    <a:pt x="683013" y="1058023"/>
                    <a:pt x="829690" y="1056270"/>
                  </a:cubicBezTo>
                  <a:cubicBezTo>
                    <a:pt x="976367" y="1054517"/>
                    <a:pt x="1147101" y="0"/>
                    <a:pt x="1286407" y="1809"/>
                  </a:cubicBezTo>
                  <a:cubicBezTo>
                    <a:pt x="1425713" y="3618"/>
                    <a:pt x="1562404" y="945905"/>
                    <a:pt x="1665527" y="1067125"/>
                  </a:cubicBezTo>
                </a:path>
              </a:pathLst>
            </a:custGeom>
            <a:ln w="190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35212" y="4232665"/>
              <a:ext cx="960588" cy="339227"/>
            </a:xfrm>
            <a:prstGeom prst="rect">
              <a:avLst/>
            </a:prstGeom>
            <a:noFill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262673"/>
                  </a:solidFill>
                </a:rPr>
                <a:t>Demand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142652" y="3277390"/>
              <a:ext cx="2744074" cy="160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2783" name="TextBox 19"/>
            <p:cNvSpPr txBox="1">
              <a:spLocks noChangeArrowheads="1"/>
            </p:cNvSpPr>
            <p:nvPr/>
          </p:nvSpPr>
          <p:spPr bwMode="auto">
            <a:xfrm>
              <a:off x="3512839" y="2939763"/>
              <a:ext cx="98296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Capacity</a:t>
              </a:r>
            </a:p>
          </p:txBody>
        </p:sp>
        <p:sp>
          <p:nvSpPr>
            <p:cNvPr id="32784" name="TextBox 22"/>
            <p:cNvSpPr txBox="1">
              <a:spLocks noChangeArrowheads="1"/>
            </p:cNvSpPr>
            <p:nvPr/>
          </p:nvSpPr>
          <p:spPr bwMode="auto">
            <a:xfrm>
              <a:off x="2443015" y="5181600"/>
              <a:ext cx="604985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9863" y="3658394"/>
              <a:ext cx="415498" cy="1011774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latin typeface="Arial" charset="0"/>
                  <a:ea typeface="ＭＳ Ｐゴシック" charset="-128"/>
                  <a:cs typeface="ＭＳ Ｐゴシック" charset="-128"/>
                </a:rPr>
                <a:t>Resources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94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lvetica" pitchFamily="-1" charset="0"/>
                <a:ea typeface="ＭＳ Ｐゴシック" pitchFamily="-1" charset="-128"/>
              </a:rPr>
              <a:t>能不能提高一些？</a:t>
            </a:r>
            <a:endParaRPr lang="en-US" dirty="0" smtClean="0">
              <a:latin typeface="Helvetica" pitchFamily="-1" charset="0"/>
              <a:ea typeface="ＭＳ Ｐゴシック" pitchFamily="-1" charset="-128"/>
            </a:endParaRP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>
          <a:xfrm>
            <a:off x="6553200" y="6305550"/>
            <a:ext cx="2133600" cy="476250"/>
          </a:xfrm>
        </p:spPr>
        <p:txBody>
          <a:bodyPr/>
          <a:lstStyle/>
          <a:p>
            <a:fld id="{E8165529-8865-5441-89C5-09C5B6870FAE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143000"/>
            <a:ext cx="8382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eaLnBrk="0" hangingPunct="0">
              <a:spcBef>
                <a:spcPct val="20000"/>
              </a:spcBef>
            </a:pPr>
            <a:endParaRPr lang="en-US" sz="3200"/>
          </a:p>
        </p:txBody>
      </p:sp>
      <p:sp>
        <p:nvSpPr>
          <p:cNvPr id="33796" name="TextBox 5"/>
          <p:cNvSpPr txBox="1">
            <a:spLocks noChangeArrowheads="1"/>
          </p:cNvSpPr>
          <p:nvPr/>
        </p:nvSpPr>
        <p:spPr bwMode="auto">
          <a:xfrm>
            <a:off x="5930900" y="3714750"/>
            <a:ext cx="16668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Lost revenue</a:t>
            </a:r>
          </a:p>
        </p:txBody>
      </p:sp>
      <p:sp>
        <p:nvSpPr>
          <p:cNvPr id="33797" name="TextBox 24"/>
          <p:cNvSpPr txBox="1">
            <a:spLocks noChangeArrowheads="1"/>
          </p:cNvSpPr>
          <p:nvPr/>
        </p:nvSpPr>
        <p:spPr bwMode="auto">
          <a:xfrm>
            <a:off x="6076950" y="6076950"/>
            <a:ext cx="1368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Lost users</a:t>
            </a:r>
          </a:p>
        </p:txBody>
      </p:sp>
      <p:sp>
        <p:nvSpPr>
          <p:cNvPr id="84" name="Up Arrow 83"/>
          <p:cNvSpPr/>
          <p:nvPr/>
        </p:nvSpPr>
        <p:spPr>
          <a:xfrm rot="3513410">
            <a:off x="4187032" y="2610644"/>
            <a:ext cx="762000" cy="954087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86" name="Up Arrow 85"/>
          <p:cNvSpPr/>
          <p:nvPr/>
        </p:nvSpPr>
        <p:spPr>
          <a:xfrm rot="6949103">
            <a:off x="4179094" y="3731419"/>
            <a:ext cx="762000" cy="954088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grpSp>
        <p:nvGrpSpPr>
          <p:cNvPr id="33800" name="Group 62"/>
          <p:cNvGrpSpPr>
            <a:grpSpLocks/>
          </p:cNvGrpSpPr>
          <p:nvPr/>
        </p:nvGrpSpPr>
        <p:grpSpPr bwMode="auto">
          <a:xfrm>
            <a:off x="4930775" y="4114800"/>
            <a:ext cx="4060825" cy="1908175"/>
            <a:chOff x="1143000" y="2362201"/>
            <a:chExt cx="6162311" cy="2895599"/>
          </a:xfrm>
        </p:grpSpPr>
        <p:sp>
          <p:nvSpPr>
            <p:cNvPr id="47" name="Freeform 46"/>
            <p:cNvSpPr/>
            <p:nvPr/>
          </p:nvSpPr>
          <p:spPr>
            <a:xfrm>
              <a:off x="1663352" y="2909041"/>
              <a:ext cx="4581984" cy="1370711"/>
            </a:xfrm>
            <a:custGeom>
              <a:avLst/>
              <a:gdLst>
                <a:gd name="connsiteX0" fmla="*/ 0 w 4800600"/>
                <a:gd name="connsiteY0" fmla="*/ 1746955 h 1761066"/>
                <a:gd name="connsiteX1" fmla="*/ 7027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1066"/>
                <a:gd name="connsiteX1" fmla="*/ 778934 w 4800600"/>
                <a:gd name="connsiteY1" fmla="*/ 104422 h 1761066"/>
                <a:gd name="connsiteX2" fmla="*/ 1608667 w 4800600"/>
                <a:gd name="connsiteY2" fmla="*/ 1738488 h 1761066"/>
                <a:gd name="connsiteX3" fmla="*/ 2396067 w 4800600"/>
                <a:gd name="connsiteY3" fmla="*/ 87488 h 1761066"/>
                <a:gd name="connsiteX4" fmla="*/ 3200400 w 4800600"/>
                <a:gd name="connsiteY4" fmla="*/ 1746955 h 1761066"/>
                <a:gd name="connsiteX5" fmla="*/ 4030134 w 4800600"/>
                <a:gd name="connsiteY5" fmla="*/ 2822 h 1761066"/>
                <a:gd name="connsiteX6" fmla="*/ 4800600 w 4800600"/>
                <a:gd name="connsiteY6" fmla="*/ 1730022 h 1761066"/>
                <a:gd name="connsiteX0" fmla="*/ 0 w 4800600"/>
                <a:gd name="connsiteY0" fmla="*/ 1746955 h 1762477"/>
                <a:gd name="connsiteX1" fmla="*/ 778934 w 4800600"/>
                <a:gd name="connsiteY1" fmla="*/ 104422 h 1762477"/>
                <a:gd name="connsiteX2" fmla="*/ 1608667 w 4800600"/>
                <a:gd name="connsiteY2" fmla="*/ 1738488 h 1762477"/>
                <a:gd name="connsiteX3" fmla="*/ 2404940 w 4800600"/>
                <a:gd name="connsiteY3" fmla="*/ 95954 h 1762477"/>
                <a:gd name="connsiteX4" fmla="*/ 3200400 w 4800600"/>
                <a:gd name="connsiteY4" fmla="*/ 1746955 h 1762477"/>
                <a:gd name="connsiteX5" fmla="*/ 4030134 w 4800600"/>
                <a:gd name="connsiteY5" fmla="*/ 2822 h 1762477"/>
                <a:gd name="connsiteX6" fmla="*/ 4800600 w 4800600"/>
                <a:gd name="connsiteY6" fmla="*/ 1730022 h 17624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28222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78934 w 4800600"/>
                <a:gd name="connsiteY1" fmla="*/ 48926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28221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40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13813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3577"/>
                <a:gd name="connsiteX1" fmla="*/ 796681 w 4800600"/>
                <a:gd name="connsiteY1" fmla="*/ 7517 h 1673577"/>
                <a:gd name="connsiteX2" fmla="*/ 1608667 w 4800600"/>
                <a:gd name="connsiteY2" fmla="*/ 1662288 h 1673577"/>
                <a:gd name="connsiteX3" fmla="*/ 2404939 w 4800600"/>
                <a:gd name="connsiteY3" fmla="*/ 19754 h 1673577"/>
                <a:gd name="connsiteX4" fmla="*/ 3200400 w 4800600"/>
                <a:gd name="connsiteY4" fmla="*/ 1670755 h 1673577"/>
                <a:gd name="connsiteX5" fmla="*/ 4030134 w 4800600"/>
                <a:gd name="connsiteY5" fmla="*/ 2822 h 1673577"/>
                <a:gd name="connsiteX6" fmla="*/ 4800600 w 4800600"/>
                <a:gd name="connsiteY6" fmla="*/ 1653822 h 1673577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387192 w 4800600"/>
                <a:gd name="connsiteY3" fmla="*/ 9401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  <a:gd name="connsiteX0" fmla="*/ 0 w 4800600"/>
                <a:gd name="connsiteY0" fmla="*/ 1670755 h 1671851"/>
                <a:gd name="connsiteX1" fmla="*/ 796681 w 4800600"/>
                <a:gd name="connsiteY1" fmla="*/ 7517 h 1671851"/>
                <a:gd name="connsiteX2" fmla="*/ 1608667 w 4800600"/>
                <a:gd name="connsiteY2" fmla="*/ 1662288 h 1671851"/>
                <a:gd name="connsiteX3" fmla="*/ 2413813 w 4800600"/>
                <a:gd name="connsiteY3" fmla="*/ 9400 h 1671851"/>
                <a:gd name="connsiteX4" fmla="*/ 3200400 w 4800600"/>
                <a:gd name="connsiteY4" fmla="*/ 1670755 h 1671851"/>
                <a:gd name="connsiteX5" fmla="*/ 4030134 w 4800600"/>
                <a:gd name="connsiteY5" fmla="*/ 2822 h 1671851"/>
                <a:gd name="connsiteX6" fmla="*/ 4800600 w 4800600"/>
                <a:gd name="connsiteY6" fmla="*/ 1653822 h 167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0" h="1671851">
                  <a:moveTo>
                    <a:pt x="0" y="1670755"/>
                  </a:moveTo>
                  <a:cubicBezTo>
                    <a:pt x="410902" y="1340416"/>
                    <a:pt x="528570" y="8928"/>
                    <a:pt x="796681" y="7517"/>
                  </a:cubicBezTo>
                  <a:cubicBezTo>
                    <a:pt x="1064792" y="6106"/>
                    <a:pt x="1339145" y="1661974"/>
                    <a:pt x="1608667" y="1662288"/>
                  </a:cubicBezTo>
                  <a:cubicBezTo>
                    <a:pt x="1878189" y="1662602"/>
                    <a:pt x="2148524" y="7989"/>
                    <a:pt x="2413813" y="9400"/>
                  </a:cubicBezTo>
                  <a:cubicBezTo>
                    <a:pt x="2679102" y="10811"/>
                    <a:pt x="2931013" y="1671851"/>
                    <a:pt x="3200400" y="1670755"/>
                  </a:cubicBezTo>
                  <a:cubicBezTo>
                    <a:pt x="3469787" y="1669659"/>
                    <a:pt x="3763434" y="5644"/>
                    <a:pt x="4030134" y="2822"/>
                  </a:cubicBezTo>
                  <a:cubicBezTo>
                    <a:pt x="4296834" y="0"/>
                    <a:pt x="4501610" y="1417669"/>
                    <a:pt x="4800600" y="1653822"/>
                  </a:cubicBezTo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  <a:ea typeface="ＭＳ Ｐゴシック" pitchFamily="-1" charset="-128"/>
                <a:cs typeface="ＭＳ Ｐゴシック" pitchFamily="-1" charset="-128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>
              <a:off x="1627217" y="4568831"/>
              <a:ext cx="4801206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 bwMode="auto">
            <a:xfrm>
              <a:off x="1143000" y="2909751"/>
              <a:ext cx="473663" cy="1205049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 bwMode="auto">
            <a:xfrm rot="5400000" flipH="1" flipV="1">
              <a:off x="521492" y="3465516"/>
              <a:ext cx="220903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837" name="TextBox 22"/>
            <p:cNvSpPr txBox="1">
              <a:spLocks noChangeArrowheads="1"/>
            </p:cNvSpPr>
            <p:nvPr/>
          </p:nvSpPr>
          <p:spPr bwMode="auto">
            <a:xfrm>
              <a:off x="6360153" y="4038601"/>
              <a:ext cx="911746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Demand</a:t>
              </a:r>
            </a:p>
          </p:txBody>
        </p:sp>
        <p:sp>
          <p:nvSpPr>
            <p:cNvPr id="33838" name="TextBox 22"/>
            <p:cNvSpPr txBox="1">
              <a:spLocks noChangeArrowheads="1"/>
            </p:cNvSpPr>
            <p:nvPr/>
          </p:nvSpPr>
          <p:spPr bwMode="auto">
            <a:xfrm>
              <a:off x="6364028" y="3258235"/>
              <a:ext cx="94128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>
                  <a:solidFill>
                    <a:srgbClr val="FF0000"/>
                  </a:solidFill>
                </a:rPr>
                <a:t>Capacity</a:t>
              </a:r>
            </a:p>
          </p:txBody>
        </p:sp>
        <p:pic>
          <p:nvPicPr>
            <p:cNvPr id="33839" name="Picture 52" descr="temp-1.png"/>
            <p:cNvPicPr>
              <a:picLocks noChangeAspect="1"/>
            </p:cNvPicPr>
            <p:nvPr/>
          </p:nvPicPr>
          <p:blipFill>
            <a:blip r:embed="rId2"/>
            <a:srcRect b="61111"/>
            <a:stretch>
              <a:fillRect/>
            </a:stretch>
          </p:blipFill>
          <p:spPr bwMode="auto">
            <a:xfrm>
              <a:off x="1647824" y="2895601"/>
              <a:ext cx="4600576" cy="533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840" name="Picture 53" descr="temp-4.png"/>
            <p:cNvPicPr>
              <a:picLocks noChangeAspect="1"/>
            </p:cNvPicPr>
            <p:nvPr/>
          </p:nvPicPr>
          <p:blipFill>
            <a:blip r:embed="rId3"/>
            <a:srcRect t="38773"/>
            <a:stretch>
              <a:fillRect/>
            </a:stretch>
          </p:blipFill>
          <p:spPr bwMode="auto">
            <a:xfrm>
              <a:off x="1635124" y="3440112"/>
              <a:ext cx="4600576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5" name="Straight Arrow Connector 54"/>
            <p:cNvCxnSpPr/>
            <p:nvPr/>
          </p:nvCxnSpPr>
          <p:spPr bwMode="auto">
            <a:xfrm>
              <a:off x="1627217" y="3426972"/>
              <a:ext cx="4601256" cy="2410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842" name="TextBox 22"/>
            <p:cNvSpPr txBox="1">
              <a:spLocks noChangeArrowheads="1"/>
            </p:cNvSpPr>
            <p:nvPr/>
          </p:nvSpPr>
          <p:spPr bwMode="auto">
            <a:xfrm>
              <a:off x="3352800" y="4934635"/>
              <a:ext cx="1192867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 (days)</a:t>
              </a:r>
            </a:p>
          </p:txBody>
        </p:sp>
        <p:cxnSp>
          <p:nvCxnSpPr>
            <p:cNvPr id="57" name="Straight Arrow Connector 56"/>
            <p:cNvCxnSpPr/>
            <p:nvPr/>
          </p:nvCxnSpPr>
          <p:spPr bwMode="auto">
            <a:xfrm rot="5400000" flipH="1" flipV="1">
              <a:off x="3138887" y="4610987"/>
              <a:ext cx="91541" cy="7228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 rot="5400000" flipH="1" flipV="1">
              <a:off x="4657782" y="4609784"/>
              <a:ext cx="81905" cy="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 bwMode="auto">
            <a:xfrm rot="5400000" flipH="1" flipV="1">
              <a:off x="6185110" y="4609784"/>
              <a:ext cx="74679" cy="2410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846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33847" name="TextBox 60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33848" name="TextBox 22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  <p:grpSp>
        <p:nvGrpSpPr>
          <p:cNvPr id="33801" name="Group 99"/>
          <p:cNvGrpSpPr>
            <a:grpSpLocks/>
          </p:cNvGrpSpPr>
          <p:nvPr/>
        </p:nvGrpSpPr>
        <p:grpSpPr bwMode="auto">
          <a:xfrm>
            <a:off x="4914900" y="1828800"/>
            <a:ext cx="4076700" cy="1905000"/>
            <a:chOff x="1143000" y="2362201"/>
            <a:chExt cx="6196562" cy="2895599"/>
          </a:xfrm>
        </p:grpSpPr>
        <p:cxnSp>
          <p:nvCxnSpPr>
            <p:cNvPr id="64" name="Straight Arrow Connector 63"/>
            <p:cNvCxnSpPr/>
            <p:nvPr/>
          </p:nvCxnSpPr>
          <p:spPr bwMode="auto">
            <a:xfrm>
              <a:off x="1628012" y="4567682"/>
              <a:ext cx="4799439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 bwMode="auto">
            <a:xfrm>
              <a:off x="1143000" y="2909751"/>
              <a:ext cx="473663" cy="1205049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 rot="5400000" flipH="1" flipV="1">
              <a:off x="521652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3821" name="Picture 71" descr="temp-3.png"/>
            <p:cNvPicPr>
              <a:picLocks noChangeAspect="1"/>
            </p:cNvPicPr>
            <p:nvPr/>
          </p:nvPicPr>
          <p:blipFill>
            <a:blip r:embed="rId4"/>
            <a:srcRect t="38773"/>
            <a:stretch>
              <a:fillRect/>
            </a:stretch>
          </p:blipFill>
          <p:spPr bwMode="auto">
            <a:xfrm>
              <a:off x="1625600" y="3429000"/>
              <a:ext cx="4600575" cy="83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22" name="TextBox 22"/>
            <p:cNvSpPr txBox="1">
              <a:spLocks noChangeArrowheads="1"/>
            </p:cNvSpPr>
            <p:nvPr/>
          </p:nvSpPr>
          <p:spPr bwMode="auto">
            <a:xfrm>
              <a:off x="6394404" y="4038599"/>
              <a:ext cx="911747" cy="323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Demand</a:t>
              </a:r>
            </a:p>
          </p:txBody>
        </p:sp>
        <p:sp>
          <p:nvSpPr>
            <p:cNvPr id="33823" name="TextBox 22"/>
            <p:cNvSpPr txBox="1">
              <a:spLocks noChangeArrowheads="1"/>
            </p:cNvSpPr>
            <p:nvPr/>
          </p:nvSpPr>
          <p:spPr bwMode="auto">
            <a:xfrm>
              <a:off x="6398280" y="3258235"/>
              <a:ext cx="941282" cy="323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>
                  <a:solidFill>
                    <a:srgbClr val="FF0000"/>
                  </a:solidFill>
                </a:rPr>
                <a:t>Capacity</a:t>
              </a:r>
            </a:p>
          </p:txBody>
        </p:sp>
        <p:pic>
          <p:nvPicPr>
            <p:cNvPr id="33824" name="Picture 80" descr="temp-2.png"/>
            <p:cNvPicPr>
              <a:picLocks noChangeAspect="1"/>
            </p:cNvPicPr>
            <p:nvPr/>
          </p:nvPicPr>
          <p:blipFill>
            <a:blip r:embed="rId5"/>
            <a:srcRect b="61227"/>
            <a:stretch>
              <a:fillRect/>
            </a:stretch>
          </p:blipFill>
          <p:spPr bwMode="auto">
            <a:xfrm>
              <a:off x="1616663" y="2895600"/>
              <a:ext cx="4600575" cy="53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2" name="Straight Arrow Connector 81"/>
            <p:cNvCxnSpPr/>
            <p:nvPr/>
          </p:nvCxnSpPr>
          <p:spPr bwMode="auto">
            <a:xfrm>
              <a:off x="1628012" y="3426334"/>
              <a:ext cx="4599162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826" name="TextBox 22"/>
            <p:cNvSpPr txBox="1">
              <a:spLocks noChangeArrowheads="1"/>
            </p:cNvSpPr>
            <p:nvPr/>
          </p:nvSpPr>
          <p:spPr bwMode="auto">
            <a:xfrm>
              <a:off x="3352800" y="4934635"/>
              <a:ext cx="1192867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 (days)</a:t>
              </a:r>
            </a:p>
          </p:txBody>
        </p:sp>
        <p:cxnSp>
          <p:nvCxnSpPr>
            <p:cNvPr id="89" name="Straight Arrow Connector 88"/>
            <p:cNvCxnSpPr/>
            <p:nvPr/>
          </p:nvCxnSpPr>
          <p:spPr bwMode="auto">
            <a:xfrm rot="5400000" flipH="1" flipV="1">
              <a:off x="3137338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 bwMode="auto">
            <a:xfrm rot="5400000" flipH="1" flipV="1">
              <a:off x="4657522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 bwMode="auto">
            <a:xfrm rot="5400000" flipH="1" flipV="1">
              <a:off x="6184947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830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33831" name="TextBox 22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33832" name="TextBox 95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  <p:grpSp>
        <p:nvGrpSpPr>
          <p:cNvPr id="33802" name="Group 100"/>
          <p:cNvGrpSpPr>
            <a:grpSpLocks/>
          </p:cNvGrpSpPr>
          <p:nvPr/>
        </p:nvGrpSpPr>
        <p:grpSpPr bwMode="auto">
          <a:xfrm>
            <a:off x="-76200" y="2743200"/>
            <a:ext cx="4038600" cy="1905000"/>
            <a:chOff x="1143000" y="2362201"/>
            <a:chExt cx="6138669" cy="2895599"/>
          </a:xfrm>
        </p:grpSpPr>
        <p:cxnSp>
          <p:nvCxnSpPr>
            <p:cNvPr id="102" name="Straight Arrow Connector 101"/>
            <p:cNvCxnSpPr/>
            <p:nvPr/>
          </p:nvCxnSpPr>
          <p:spPr bwMode="auto">
            <a:xfrm>
              <a:off x="1628014" y="4567682"/>
              <a:ext cx="4799454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 bwMode="auto">
            <a:xfrm>
              <a:off x="1143000" y="2909751"/>
              <a:ext cx="473663" cy="1205049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algn="ctr">
                <a:defRPr/>
              </a:pPr>
              <a:r>
                <a:rPr lang="en-US" sz="1500" dirty="0"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rPr>
                <a:t>Resources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 bwMode="auto">
            <a:xfrm rot="5400000" flipH="1" flipV="1">
              <a:off x="521653" y="3466148"/>
              <a:ext cx="2210307" cy="2414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3807" name="Picture 104" descr="temp-3.png"/>
            <p:cNvPicPr>
              <a:picLocks noChangeAspect="1"/>
            </p:cNvPicPr>
            <p:nvPr/>
          </p:nvPicPr>
          <p:blipFill>
            <a:blip r:embed="rId4"/>
            <a:srcRect t="-5228"/>
            <a:stretch>
              <a:fillRect/>
            </a:stretch>
          </p:blipFill>
          <p:spPr bwMode="auto">
            <a:xfrm>
              <a:off x="1625600" y="2825497"/>
              <a:ext cx="4600576" cy="1443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08" name="TextBox 22"/>
            <p:cNvSpPr txBox="1">
              <a:spLocks noChangeArrowheads="1"/>
            </p:cNvSpPr>
            <p:nvPr/>
          </p:nvSpPr>
          <p:spPr bwMode="auto">
            <a:xfrm>
              <a:off x="6369922" y="4038599"/>
              <a:ext cx="911747" cy="323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Demand</a:t>
              </a:r>
            </a:p>
          </p:txBody>
        </p:sp>
        <p:sp>
          <p:nvSpPr>
            <p:cNvPr id="33809" name="TextBox 22"/>
            <p:cNvSpPr txBox="1">
              <a:spLocks noChangeArrowheads="1"/>
            </p:cNvSpPr>
            <p:nvPr/>
          </p:nvSpPr>
          <p:spPr bwMode="auto">
            <a:xfrm>
              <a:off x="6340387" y="3288793"/>
              <a:ext cx="941282" cy="323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>
                  <a:solidFill>
                    <a:srgbClr val="FF0000"/>
                  </a:solidFill>
                </a:rPr>
                <a:t>Capacity</a:t>
              </a:r>
            </a:p>
          </p:txBody>
        </p:sp>
        <p:cxnSp>
          <p:nvCxnSpPr>
            <p:cNvPr id="113" name="Straight Arrow Connector 112"/>
            <p:cNvCxnSpPr/>
            <p:nvPr/>
          </p:nvCxnSpPr>
          <p:spPr bwMode="auto">
            <a:xfrm>
              <a:off x="1628014" y="3426334"/>
              <a:ext cx="4599176" cy="2412"/>
            </a:xfrm>
            <a:prstGeom prst="straightConnector1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811" name="TextBox 22"/>
            <p:cNvSpPr txBox="1">
              <a:spLocks noChangeArrowheads="1"/>
            </p:cNvSpPr>
            <p:nvPr/>
          </p:nvSpPr>
          <p:spPr bwMode="auto">
            <a:xfrm>
              <a:off x="3352800" y="4934635"/>
              <a:ext cx="1192867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Time (days)</a:t>
              </a:r>
            </a:p>
          </p:txBody>
        </p:sp>
        <p:cxnSp>
          <p:nvCxnSpPr>
            <p:cNvPr id="115" name="Straight Arrow Connector 114"/>
            <p:cNvCxnSpPr/>
            <p:nvPr/>
          </p:nvCxnSpPr>
          <p:spPr bwMode="auto">
            <a:xfrm rot="5400000" flipH="1" flipV="1">
              <a:off x="3137344" y="4612323"/>
              <a:ext cx="94108" cy="482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 bwMode="auto">
            <a:xfrm rot="5400000" flipH="1" flipV="1">
              <a:off x="4657533" y="4607497"/>
              <a:ext cx="82042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 bwMode="auto">
            <a:xfrm rot="5400000" flipH="1" flipV="1">
              <a:off x="6184962" y="4609909"/>
              <a:ext cx="77216" cy="241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3815" name="TextBox 22"/>
            <p:cNvSpPr txBox="1">
              <a:spLocks noChangeArrowheads="1"/>
            </p:cNvSpPr>
            <p:nvPr/>
          </p:nvSpPr>
          <p:spPr bwMode="auto">
            <a:xfrm>
              <a:off x="2978150" y="4610100"/>
              <a:ext cx="36784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1</a:t>
              </a:r>
            </a:p>
          </p:txBody>
        </p:sp>
        <p:sp>
          <p:nvSpPr>
            <p:cNvPr id="33816" name="TextBox 22"/>
            <p:cNvSpPr txBox="1">
              <a:spLocks noChangeArrowheads="1"/>
            </p:cNvSpPr>
            <p:nvPr/>
          </p:nvSpPr>
          <p:spPr bwMode="auto">
            <a:xfrm>
              <a:off x="4552017" y="4572000"/>
              <a:ext cx="331133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2</a:t>
              </a:r>
            </a:p>
          </p:txBody>
        </p:sp>
        <p:sp>
          <p:nvSpPr>
            <p:cNvPr id="33817" name="TextBox 120"/>
            <p:cNvSpPr txBox="1">
              <a:spLocks noChangeArrowheads="1"/>
            </p:cNvSpPr>
            <p:nvPr/>
          </p:nvSpPr>
          <p:spPr bwMode="auto">
            <a:xfrm>
              <a:off x="6026150" y="4572000"/>
              <a:ext cx="38100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87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Helvetica" pitchFamily="-1" charset="0"/>
                <a:ea typeface="ＭＳ Ｐゴシック" pitchFamily="-1" charset="-128"/>
              </a:rPr>
              <a:t>云计算的分类</a:t>
            </a:r>
            <a:endParaRPr lang="en-US" dirty="0" smtClean="0">
              <a:latin typeface="Helvetica" pitchFamily="-1" charset="0"/>
              <a:ea typeface="ＭＳ Ｐゴシック" pitchFamily="-1" charset="-128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r>
              <a:rPr lang="en-US" sz="2800" smtClean="0">
                <a:latin typeface="Helvetica" pitchFamily="-1" charset="0"/>
                <a:ea typeface="ＭＳ Ｐゴシック" pitchFamily="-1" charset="-128"/>
              </a:rPr>
              <a:t>Instruction Set VM (Amazon EC2, 3Tera)</a:t>
            </a:r>
          </a:p>
          <a:p>
            <a:r>
              <a:rPr lang="en-US" sz="2800" smtClean="0">
                <a:latin typeface="Helvetica" pitchFamily="-1" charset="0"/>
                <a:ea typeface="ＭＳ Ｐゴシック" pitchFamily="-1" charset="-128"/>
              </a:rPr>
              <a:t>Managed runtime VM (Microsoft Azure)</a:t>
            </a:r>
          </a:p>
          <a:p>
            <a:r>
              <a:rPr lang="en-US" sz="2800" smtClean="0">
                <a:latin typeface="Helvetica" pitchFamily="-1" charset="0"/>
                <a:ea typeface="ＭＳ Ｐゴシック" pitchFamily="-1" charset="-128"/>
              </a:rPr>
              <a:t>Framework VM (Google AppEngine, Force.com)</a:t>
            </a:r>
          </a:p>
          <a:p>
            <a:r>
              <a:rPr lang="en-US" sz="2800" i="1" smtClean="0">
                <a:latin typeface="Helvetica" pitchFamily="-1" charset="0"/>
                <a:ea typeface="ＭＳ Ｐゴシック" pitchFamily="-1" charset="-128"/>
              </a:rPr>
              <a:t>Tradeoff: flexibility/portability vs. “built in” functionality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89387-9C8E-4646-B2D6-58BB2B1C5249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6" name="Rectangle 5"/>
          <p:cNvSpPr/>
          <p:nvPr/>
        </p:nvSpPr>
        <p:spPr>
          <a:xfrm>
            <a:off x="990600" y="4876800"/>
            <a:ext cx="7010400" cy="6096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CBB3A1"/>
              </a:gs>
            </a:gsLst>
            <a:lin ang="0" scaled="0"/>
            <a:tileRect/>
          </a:gra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ＭＳ Ｐゴシック" pitchFamily="-1" charset="-128"/>
              <a:cs typeface="ＭＳ Ｐゴシック" pitchFamily="-1" charset="-12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570707" y="5295106"/>
            <a:ext cx="838200" cy="1587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3543301" y="5295900"/>
            <a:ext cx="838200" cy="3175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6591301" y="5295900"/>
            <a:ext cx="838200" cy="3175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7581900" y="5295900"/>
            <a:ext cx="838200" cy="0"/>
          </a:xfrm>
          <a:prstGeom prst="line">
            <a:avLst/>
          </a:prstGeom>
          <a:ln w="1905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849" name="TextBox 12"/>
          <p:cNvSpPr txBox="1">
            <a:spLocks noChangeArrowheads="1"/>
          </p:cNvSpPr>
          <p:nvPr/>
        </p:nvSpPr>
        <p:spPr bwMode="auto">
          <a:xfrm>
            <a:off x="609600" y="5715000"/>
            <a:ext cx="7334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EC2</a:t>
            </a:r>
          </a:p>
        </p:txBody>
      </p:sp>
      <p:sp>
        <p:nvSpPr>
          <p:cNvPr id="35850" name="TextBox 13"/>
          <p:cNvSpPr txBox="1">
            <a:spLocks noChangeArrowheads="1"/>
          </p:cNvSpPr>
          <p:nvPr/>
        </p:nvSpPr>
        <p:spPr bwMode="auto">
          <a:xfrm>
            <a:off x="3484563" y="5715000"/>
            <a:ext cx="93503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Azure</a:t>
            </a:r>
          </a:p>
        </p:txBody>
      </p:sp>
      <p:sp>
        <p:nvSpPr>
          <p:cNvPr id="35851" name="TextBox 14"/>
          <p:cNvSpPr txBox="1">
            <a:spLocks noChangeArrowheads="1"/>
          </p:cNvSpPr>
          <p:nvPr/>
        </p:nvSpPr>
        <p:spPr bwMode="auto">
          <a:xfrm>
            <a:off x="5867400" y="5715000"/>
            <a:ext cx="15779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AppEngine</a:t>
            </a:r>
          </a:p>
        </p:txBody>
      </p:sp>
      <p:sp>
        <p:nvSpPr>
          <p:cNvPr id="35852" name="TextBox 15"/>
          <p:cNvSpPr txBox="1">
            <a:spLocks noChangeArrowheads="1"/>
          </p:cNvSpPr>
          <p:nvPr/>
        </p:nvSpPr>
        <p:spPr bwMode="auto">
          <a:xfrm>
            <a:off x="7467600" y="5715000"/>
            <a:ext cx="151765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Force.com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848600" y="4343400"/>
            <a:ext cx="838200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381000" y="4343400"/>
            <a:ext cx="762000" cy="1588"/>
          </a:xfrm>
          <a:prstGeom prst="straightConnector1">
            <a:avLst/>
          </a:prstGeom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855" name="TextBox 25"/>
          <p:cNvSpPr txBox="1">
            <a:spLocks noChangeArrowheads="1"/>
          </p:cNvSpPr>
          <p:nvPr/>
        </p:nvSpPr>
        <p:spPr bwMode="auto">
          <a:xfrm>
            <a:off x="1143000" y="3962400"/>
            <a:ext cx="20351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200"/>
              <a:t>Lower-level,</a:t>
            </a:r>
          </a:p>
          <a:p>
            <a:r>
              <a:rPr lang="en-US" sz="2200"/>
              <a:t>Less managed</a:t>
            </a:r>
          </a:p>
        </p:txBody>
      </p:sp>
      <p:sp>
        <p:nvSpPr>
          <p:cNvPr id="35856" name="TextBox 26"/>
          <p:cNvSpPr txBox="1">
            <a:spLocks noChangeArrowheads="1"/>
          </p:cNvSpPr>
          <p:nvPr/>
        </p:nvSpPr>
        <p:spPr bwMode="auto">
          <a:xfrm>
            <a:off x="5683250" y="3962400"/>
            <a:ext cx="21653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200"/>
              <a:t>Higher-level,</a:t>
            </a:r>
          </a:p>
          <a:p>
            <a:pPr algn="r"/>
            <a:r>
              <a:rPr lang="en-US" sz="2200"/>
              <a:t>More managed</a:t>
            </a:r>
          </a:p>
        </p:txBody>
      </p:sp>
    </p:spTree>
    <p:extLst>
      <p:ext uri="{BB962C8B-B14F-4D97-AF65-F5344CB8AC3E}">
        <p14:creationId xmlns:p14="http://schemas.microsoft.com/office/powerpoint/2010/main" val="67816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另一种分类方法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SaaS</a:t>
            </a:r>
            <a:r>
              <a:rPr lang="en-US" dirty="0" smtClean="0"/>
              <a:t>: use </a:t>
            </a:r>
            <a:r>
              <a:rPr lang="en-US" dirty="0"/>
              <a:t>the provider’s applications running on a cloud </a:t>
            </a:r>
            <a:r>
              <a:rPr lang="en-US" dirty="0" smtClean="0"/>
              <a:t>infrastructure; little control over apps or infrastructure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: </a:t>
            </a:r>
            <a:r>
              <a:rPr lang="en-US" dirty="0"/>
              <a:t>deploy onto the cloud infrastructure consumer-created or acquired applications created using programming</a:t>
            </a:r>
            <a:r>
              <a:rPr lang="en-US" dirty="0" smtClean="0"/>
              <a:t> </a:t>
            </a:r>
            <a:r>
              <a:rPr lang="en-US" dirty="0"/>
              <a:t>languages, libraries, services, and tools supported by the </a:t>
            </a:r>
            <a:r>
              <a:rPr lang="en-US" dirty="0" smtClean="0"/>
              <a:t>provider; control over apps, but not infrastructure</a:t>
            </a:r>
          </a:p>
          <a:p>
            <a:r>
              <a:rPr lang="en-US" dirty="0" err="1" smtClean="0"/>
              <a:t>IaaS</a:t>
            </a:r>
            <a:r>
              <a:rPr lang="en-US" dirty="0" smtClean="0"/>
              <a:t>: provision </a:t>
            </a:r>
            <a:r>
              <a:rPr lang="en-US" dirty="0"/>
              <a:t>processing, storage, networks, and other fundamental computing resources where the consumer is able to deploy and run arbitrary software, which can include operating systems and applications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8325-2057-9F49-A75D-7AA5907C6EA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1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大数据与云计算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98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r>
              <a:rPr lang="zh-CN" altLang="en-US" dirty="0" smtClean="0"/>
              <a:t>新技术炒作曲线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77" y="1417638"/>
            <a:ext cx="8328723" cy="5205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371" y="6502564"/>
            <a:ext cx="2719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Gartner (August 2014) </a:t>
            </a:r>
          </a:p>
        </p:txBody>
      </p:sp>
    </p:spTree>
    <p:extLst>
      <p:ext uri="{BB962C8B-B14F-4D97-AF65-F5344CB8AC3E}">
        <p14:creationId xmlns:p14="http://schemas.microsoft.com/office/powerpoint/2010/main" val="3266190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虚拟化技术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3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为什么要虚拟化？Partitioning</a:t>
            </a:r>
            <a:r>
              <a:rPr lang="en-US" dirty="0" smtClean="0"/>
              <a:t> +</a:t>
            </a:r>
            <a:r>
              <a:rPr lang="zh-CN" altLang="en-US" dirty="0" smtClean="0"/>
              <a:t> </a:t>
            </a:r>
            <a:r>
              <a:rPr lang="en-US" altLang="zh-CN" dirty="0" smtClean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61306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Partitioning</a:t>
            </a:r>
            <a:r>
              <a:rPr lang="zh-CN" alt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Sharing</a:t>
            </a:r>
            <a:r>
              <a:rPr lang="en-US" dirty="0"/>
              <a:t>: Break up a large resource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Servers</a:t>
            </a:r>
          </a:p>
          <a:p>
            <a:endParaRPr lang="en-US" dirty="0" smtClean="0"/>
          </a:p>
          <a:p>
            <a:r>
              <a:rPr lang="en-US" dirty="0" smtClean="0"/>
              <a:t>Abstraction</a:t>
            </a:r>
          </a:p>
          <a:p>
            <a:pPr lvl="1"/>
            <a:r>
              <a:rPr lang="en-US" dirty="0" smtClean="0"/>
              <a:t>Simulating one instruction set with another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080" y="1983498"/>
            <a:ext cx="4366920" cy="26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5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为什么要虚拟化？</a:t>
            </a:r>
            <a:r>
              <a:rPr lang="en-US" altLang="zh-CN" dirty="0" smtClean="0"/>
              <a:t>Pooling,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Pooling</a:t>
            </a:r>
          </a:p>
          <a:p>
            <a:pPr lvl="1"/>
            <a:r>
              <a:rPr lang="en-US" dirty="0"/>
              <a:t>Aggregating: Combine many resources</a:t>
            </a:r>
          </a:p>
          <a:p>
            <a:pPr lvl="1"/>
            <a:r>
              <a:rPr lang="en-US" dirty="0"/>
              <a:t>in to one, e.g., storage</a:t>
            </a:r>
          </a:p>
          <a:p>
            <a:pPr lvl="1"/>
            <a:r>
              <a:rPr lang="en-US" dirty="0"/>
              <a:t>Dynamics: Fast allocation,</a:t>
            </a:r>
          </a:p>
          <a:p>
            <a:pPr lvl="2"/>
            <a:r>
              <a:rPr lang="en-US" dirty="0" smtClean="0"/>
              <a:t>virtual </a:t>
            </a:r>
            <a:r>
              <a:rPr lang="en-US" dirty="0"/>
              <a:t>machines</a:t>
            </a:r>
          </a:p>
          <a:p>
            <a:endParaRPr lang="en-US" dirty="0" smtClean="0"/>
          </a:p>
          <a:p>
            <a:r>
              <a:rPr lang="en-US" dirty="0" smtClean="0"/>
              <a:t>Isolation</a:t>
            </a:r>
            <a:r>
              <a:rPr lang="en-US" dirty="0"/>
              <a:t>: Protection from other tenants</a:t>
            </a:r>
          </a:p>
          <a:p>
            <a:pPr lvl="1"/>
            <a:r>
              <a:rPr lang="en-US" dirty="0"/>
              <a:t>E.g., Virtual Private Network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Ease </a:t>
            </a:r>
            <a:r>
              <a:rPr lang="en-US" dirty="0"/>
              <a:t>of Management </a:t>
            </a:r>
            <a:endParaRPr lang="en-US" dirty="0" smtClean="0"/>
          </a:p>
          <a:p>
            <a:pPr lvl="1"/>
            <a:r>
              <a:rPr lang="en-US" dirty="0" smtClean="0"/>
              <a:t>distribution</a:t>
            </a:r>
            <a:r>
              <a:rPr lang="en-US" dirty="0"/>
              <a:t>, deployment, </a:t>
            </a:r>
            <a:r>
              <a:rPr lang="en-US" dirty="0" smtClean="0"/>
              <a:t>testing</a:t>
            </a:r>
          </a:p>
          <a:p>
            <a:pPr lvl="2"/>
            <a:r>
              <a:rPr lang="en-US" dirty="0"/>
              <a:t>Change/Mobility, load balancing, e.g.,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573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虚拟化的概念是广泛的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15" y="1600200"/>
            <a:ext cx="53975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59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数据中心虚拟化的三个重要内容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计算虚拟化</a:t>
            </a:r>
            <a:endParaRPr lang="en-US" altLang="zh-CN" dirty="0" smtClean="0"/>
          </a:p>
          <a:p>
            <a:r>
              <a:rPr lang="zh-CN" altLang="en-US" dirty="0" smtClean="0"/>
              <a:t>存储虚拟化</a:t>
            </a:r>
            <a:endParaRPr lang="en-US" altLang="zh-CN" dirty="0" smtClean="0"/>
          </a:p>
          <a:p>
            <a:r>
              <a:rPr lang="zh-CN" altLang="en-US" dirty="0" smtClean="0"/>
              <a:t>网络虚拟化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02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计算的虚拟化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05" y="1417638"/>
            <a:ext cx="6854438" cy="50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91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服务器虚拟化考虑的三个问题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指令集的翻译 </a:t>
            </a:r>
            <a:r>
              <a:rPr lang="en-US" dirty="0" smtClean="0"/>
              <a:t>Binary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Translation</a:t>
            </a:r>
          </a:p>
          <a:p>
            <a:pPr lvl="1"/>
            <a:r>
              <a:rPr lang="zh-CN" altLang="en-US" dirty="0" smtClean="0"/>
              <a:t>如何快速执行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如何执行需要更高权限的指令</a:t>
            </a:r>
            <a:endParaRPr lang="en-US" altLang="zh-CN" dirty="0" smtClean="0"/>
          </a:p>
          <a:p>
            <a:r>
              <a:rPr lang="en-US" dirty="0" smtClean="0"/>
              <a:t>I</a:t>
            </a:r>
            <a:r>
              <a:rPr lang="en-US" altLang="zh-CN" dirty="0" smtClean="0"/>
              <a:t>/O</a:t>
            </a:r>
            <a:r>
              <a:rPr lang="zh-CN" altLang="en-US" dirty="0" smtClean="0"/>
              <a:t>设备的仿真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如何让虚拟机操作系统访问不支持的硬件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如何保护</a:t>
            </a:r>
            <a:r>
              <a:rPr lang="en-US" altLang="zh-CN" dirty="0" smtClean="0"/>
              <a:t>I/O</a:t>
            </a:r>
            <a:r>
              <a:rPr lang="zh-CN" altLang="en-US" dirty="0" smtClean="0"/>
              <a:t>性能</a:t>
            </a:r>
            <a:endParaRPr lang="en-US" altLang="zh-CN" dirty="0" smtClean="0"/>
          </a:p>
          <a:p>
            <a:r>
              <a:rPr lang="zh-CN" altLang="en-US" dirty="0"/>
              <a:t>保护处理器的数据结构 </a:t>
            </a:r>
            <a:r>
              <a:rPr lang="en-US" dirty="0"/>
              <a:t>Shadowed</a:t>
            </a:r>
            <a:r>
              <a:rPr lang="zh-CN" altLang="en-US" dirty="0"/>
              <a:t> </a:t>
            </a:r>
            <a:r>
              <a:rPr lang="en-US" altLang="zh-CN" dirty="0"/>
              <a:t>Processor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69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val 2"/>
          <p:cNvSpPr>
            <a:spLocks noChangeArrowheads="1"/>
          </p:cNvSpPr>
          <p:nvPr/>
        </p:nvSpPr>
        <p:spPr bwMode="auto">
          <a:xfrm>
            <a:off x="5775325" y="1006475"/>
            <a:ext cx="609600" cy="304800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1800">
              <a:latin typeface="Helvetica" charset="0"/>
            </a:endParaRPr>
          </a:p>
        </p:txBody>
      </p:sp>
      <p:sp>
        <p:nvSpPr>
          <p:cNvPr id="18435" name="Oval 3"/>
          <p:cNvSpPr>
            <a:spLocks noChangeArrowheads="1"/>
          </p:cNvSpPr>
          <p:nvPr/>
        </p:nvSpPr>
        <p:spPr bwMode="auto">
          <a:xfrm>
            <a:off x="2879725" y="930275"/>
            <a:ext cx="609600" cy="30480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1800">
              <a:latin typeface="Helvetica" charset="0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>
          <a:xfrm>
            <a:off x="2822" y="0"/>
            <a:ext cx="9144000" cy="533400"/>
          </a:xfrm>
        </p:spPr>
        <p:txBody>
          <a:bodyPr/>
          <a:lstStyle/>
          <a:p>
            <a:r>
              <a:rPr lang="zh-CN" altLang="en-US" sz="2800" dirty="0" smtClean="0">
                <a:latin typeface="Helvetica" charset="0"/>
                <a:ea typeface="MS PGothic" charset="0"/>
              </a:rPr>
              <a:t>核心问题：内存的保护管理</a:t>
            </a:r>
            <a:endParaRPr lang="en-US" sz="2800" dirty="0">
              <a:latin typeface="Helvetica" charset="0"/>
              <a:ea typeface="MS PGothic" charset="0"/>
            </a:endParaRPr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1046163" y="2928938"/>
            <a:ext cx="12112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Helvetica" charset="0"/>
                <a:cs typeface="Helvetica" charset="0"/>
              </a:rPr>
              <a:t>Prog</a:t>
            </a:r>
            <a:r>
              <a:rPr lang="en-US" sz="2000" dirty="0" smtClean="0">
                <a:latin typeface="Helvetica" charset="0"/>
                <a:cs typeface="Helvetica" charset="0"/>
              </a:rPr>
              <a:t> 1</a:t>
            </a:r>
          </a:p>
          <a:p>
            <a:pPr algn="ctr">
              <a:defRPr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Helvetica" charset="0"/>
                <a:cs typeface="Helvetica" charset="0"/>
              </a:rPr>
              <a:t>Virtual</a:t>
            </a:r>
          </a:p>
          <a:p>
            <a:pPr algn="ctr">
              <a:defRPr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Helvetica" charset="0"/>
                <a:cs typeface="Helvetica" charset="0"/>
              </a:rPr>
              <a:t>Address</a:t>
            </a:r>
          </a:p>
          <a:p>
            <a:pPr algn="ctr">
              <a:defRPr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Helvetica" charset="0"/>
                <a:cs typeface="Helvetica" charset="0"/>
              </a:rPr>
              <a:t>Space 1</a:t>
            </a: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 bwMode="auto">
          <a:xfrm>
            <a:off x="6624638" y="2963863"/>
            <a:ext cx="12112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000" dirty="0" err="1" smtClean="0">
                <a:latin typeface="Helvetica" charset="0"/>
                <a:cs typeface="Helvetica" charset="0"/>
              </a:rPr>
              <a:t>Prog</a:t>
            </a:r>
            <a:r>
              <a:rPr lang="en-US" sz="2000" dirty="0" smtClean="0">
                <a:latin typeface="Helvetica" charset="0"/>
                <a:cs typeface="Helvetica" charset="0"/>
              </a:rPr>
              <a:t> 2</a:t>
            </a:r>
          </a:p>
          <a:p>
            <a:pPr algn="ctr">
              <a:defRPr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Helvetica" charset="0"/>
                <a:cs typeface="Helvetica" charset="0"/>
              </a:rPr>
              <a:t>Virtual</a:t>
            </a:r>
          </a:p>
          <a:p>
            <a:pPr algn="ctr">
              <a:defRPr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Helvetica" charset="0"/>
                <a:cs typeface="Helvetica" charset="0"/>
              </a:rPr>
              <a:t>Address</a:t>
            </a:r>
          </a:p>
          <a:p>
            <a:pPr algn="ctr">
              <a:defRPr/>
            </a:pP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Helvetica" charset="0"/>
                <a:cs typeface="Helvetica" charset="0"/>
              </a:rPr>
              <a:t>Space 2</a:t>
            </a:r>
          </a:p>
        </p:txBody>
      </p:sp>
      <p:grpSp>
        <p:nvGrpSpPr>
          <p:cNvPr id="18439" name="Group 7"/>
          <p:cNvGrpSpPr>
            <a:grpSpLocks/>
          </p:cNvGrpSpPr>
          <p:nvPr/>
        </p:nvGrpSpPr>
        <p:grpSpPr bwMode="auto">
          <a:xfrm>
            <a:off x="1050925" y="854075"/>
            <a:ext cx="1295400" cy="1828800"/>
            <a:chOff x="672" y="672"/>
            <a:chExt cx="816" cy="1152"/>
          </a:xfrm>
        </p:grpSpPr>
        <p:sp>
          <p:nvSpPr>
            <p:cNvPr id="18475" name="Rectangle 8"/>
            <p:cNvSpPr>
              <a:spLocks noChangeArrowheads="1"/>
            </p:cNvSpPr>
            <p:nvPr/>
          </p:nvSpPr>
          <p:spPr bwMode="auto">
            <a:xfrm>
              <a:off x="672" y="672"/>
              <a:ext cx="816" cy="1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>
                <a:lnSpc>
                  <a:spcPct val="120000"/>
                </a:lnSpc>
              </a:pPr>
              <a:r>
                <a:rPr lang="en-US">
                  <a:latin typeface="Helvetica" charset="0"/>
                </a:rPr>
                <a:t>Code</a:t>
              </a:r>
            </a:p>
            <a:p>
              <a:pPr algn="ctr" eaLnBrk="0" hangingPunct="0">
                <a:lnSpc>
                  <a:spcPct val="120000"/>
                </a:lnSpc>
              </a:pPr>
              <a:r>
                <a:rPr lang="en-US">
                  <a:latin typeface="Helvetica" charset="0"/>
                </a:rPr>
                <a:t>Data</a:t>
              </a:r>
            </a:p>
            <a:p>
              <a:pPr algn="ctr" eaLnBrk="0" hangingPunct="0">
                <a:lnSpc>
                  <a:spcPct val="120000"/>
                </a:lnSpc>
              </a:pPr>
              <a:r>
                <a:rPr lang="en-US">
                  <a:latin typeface="Helvetica" charset="0"/>
                </a:rPr>
                <a:t>Heap</a:t>
              </a:r>
            </a:p>
            <a:p>
              <a:pPr algn="ctr" eaLnBrk="0" hangingPunct="0">
                <a:lnSpc>
                  <a:spcPct val="120000"/>
                </a:lnSpc>
              </a:pPr>
              <a:r>
                <a:rPr lang="en-US">
                  <a:latin typeface="Helvetica" charset="0"/>
                </a:rPr>
                <a:t>Stack</a:t>
              </a:r>
            </a:p>
          </p:txBody>
        </p:sp>
        <p:sp>
          <p:nvSpPr>
            <p:cNvPr id="18476" name="Line 9"/>
            <p:cNvSpPr>
              <a:spLocks noChangeShapeType="1"/>
            </p:cNvSpPr>
            <p:nvPr/>
          </p:nvSpPr>
          <p:spPr bwMode="auto">
            <a:xfrm>
              <a:off x="672" y="1008"/>
              <a:ext cx="816" cy="0"/>
            </a:xfrm>
            <a:prstGeom prst="line">
              <a:avLst/>
            </a:prstGeom>
            <a:noFill/>
            <a:ln w="57150">
              <a:solidFill>
                <a:srgbClr val="2A40E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7" name="Line 10"/>
            <p:cNvSpPr>
              <a:spLocks noChangeShapeType="1"/>
            </p:cNvSpPr>
            <p:nvPr/>
          </p:nvSpPr>
          <p:spPr bwMode="auto">
            <a:xfrm>
              <a:off x="672" y="1296"/>
              <a:ext cx="816" cy="0"/>
            </a:xfrm>
            <a:prstGeom prst="line">
              <a:avLst/>
            </a:prstGeom>
            <a:noFill/>
            <a:ln w="57150">
              <a:solidFill>
                <a:srgbClr val="2A40E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8" name="Line 11"/>
            <p:cNvSpPr>
              <a:spLocks noChangeShapeType="1"/>
            </p:cNvSpPr>
            <p:nvPr/>
          </p:nvSpPr>
          <p:spPr bwMode="auto">
            <a:xfrm>
              <a:off x="672" y="1536"/>
              <a:ext cx="816" cy="0"/>
            </a:xfrm>
            <a:prstGeom prst="line">
              <a:avLst/>
            </a:prstGeom>
            <a:noFill/>
            <a:ln w="57150">
              <a:solidFill>
                <a:srgbClr val="2A40E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0" name="Group 12"/>
          <p:cNvGrpSpPr>
            <a:grpSpLocks/>
          </p:cNvGrpSpPr>
          <p:nvPr/>
        </p:nvGrpSpPr>
        <p:grpSpPr bwMode="auto">
          <a:xfrm>
            <a:off x="6537325" y="930275"/>
            <a:ext cx="1295400" cy="1828800"/>
            <a:chOff x="672" y="672"/>
            <a:chExt cx="816" cy="1152"/>
          </a:xfrm>
        </p:grpSpPr>
        <p:sp>
          <p:nvSpPr>
            <p:cNvPr id="18471" name="Rectangle 13"/>
            <p:cNvSpPr>
              <a:spLocks noChangeArrowheads="1"/>
            </p:cNvSpPr>
            <p:nvPr/>
          </p:nvSpPr>
          <p:spPr bwMode="auto">
            <a:xfrm>
              <a:off x="672" y="672"/>
              <a:ext cx="816" cy="115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>
                <a:lnSpc>
                  <a:spcPct val="120000"/>
                </a:lnSpc>
              </a:pPr>
              <a:r>
                <a:rPr lang="en-US">
                  <a:latin typeface="Helvetica" charset="0"/>
                </a:rPr>
                <a:t>Code</a:t>
              </a:r>
            </a:p>
            <a:p>
              <a:pPr algn="ctr" eaLnBrk="0" hangingPunct="0">
                <a:lnSpc>
                  <a:spcPct val="120000"/>
                </a:lnSpc>
              </a:pPr>
              <a:r>
                <a:rPr lang="en-US">
                  <a:latin typeface="Helvetica" charset="0"/>
                </a:rPr>
                <a:t>Data</a:t>
              </a:r>
            </a:p>
            <a:p>
              <a:pPr algn="ctr" eaLnBrk="0" hangingPunct="0">
                <a:lnSpc>
                  <a:spcPct val="120000"/>
                </a:lnSpc>
              </a:pPr>
              <a:r>
                <a:rPr lang="en-US">
                  <a:latin typeface="Helvetica" charset="0"/>
                </a:rPr>
                <a:t>Heap</a:t>
              </a:r>
            </a:p>
            <a:p>
              <a:pPr algn="ctr" eaLnBrk="0" hangingPunct="0">
                <a:lnSpc>
                  <a:spcPct val="120000"/>
                </a:lnSpc>
              </a:pPr>
              <a:r>
                <a:rPr lang="en-US">
                  <a:latin typeface="Helvetica" charset="0"/>
                </a:rPr>
                <a:t>Stack</a:t>
              </a:r>
            </a:p>
          </p:txBody>
        </p:sp>
        <p:sp>
          <p:nvSpPr>
            <p:cNvPr id="18472" name="Line 14"/>
            <p:cNvSpPr>
              <a:spLocks noChangeShapeType="1"/>
            </p:cNvSpPr>
            <p:nvPr/>
          </p:nvSpPr>
          <p:spPr bwMode="auto">
            <a:xfrm>
              <a:off x="672" y="1008"/>
              <a:ext cx="81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3" name="Line 15"/>
            <p:cNvSpPr>
              <a:spLocks noChangeShapeType="1"/>
            </p:cNvSpPr>
            <p:nvPr/>
          </p:nvSpPr>
          <p:spPr bwMode="auto">
            <a:xfrm>
              <a:off x="672" y="1296"/>
              <a:ext cx="81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4" name="Line 16"/>
            <p:cNvSpPr>
              <a:spLocks noChangeShapeType="1"/>
            </p:cNvSpPr>
            <p:nvPr/>
          </p:nvSpPr>
          <p:spPr bwMode="auto">
            <a:xfrm>
              <a:off x="672" y="1536"/>
              <a:ext cx="81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41" name="Group 17"/>
          <p:cNvGrpSpPr>
            <a:grpSpLocks/>
          </p:cNvGrpSpPr>
          <p:nvPr/>
        </p:nvGrpSpPr>
        <p:grpSpPr bwMode="auto">
          <a:xfrm>
            <a:off x="3870325" y="777875"/>
            <a:ext cx="1295400" cy="5334000"/>
            <a:chOff x="2448" y="624"/>
            <a:chExt cx="816" cy="3360"/>
          </a:xfrm>
        </p:grpSpPr>
        <p:sp>
          <p:nvSpPr>
            <p:cNvPr id="18460" name="Rectangle 18"/>
            <p:cNvSpPr>
              <a:spLocks noChangeArrowheads="1"/>
            </p:cNvSpPr>
            <p:nvPr/>
          </p:nvSpPr>
          <p:spPr bwMode="auto">
            <a:xfrm>
              <a:off x="2448" y="624"/>
              <a:ext cx="816" cy="288"/>
            </a:xfrm>
            <a:prstGeom prst="rect">
              <a:avLst/>
            </a:prstGeom>
            <a:solidFill>
              <a:srgbClr val="00AE00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Data 2</a:t>
              </a:r>
            </a:p>
          </p:txBody>
        </p:sp>
        <p:sp>
          <p:nvSpPr>
            <p:cNvPr id="47133" name="Rectangle 19"/>
            <p:cNvSpPr>
              <a:spLocks noChangeArrowheads="1"/>
            </p:cNvSpPr>
            <p:nvPr/>
          </p:nvSpPr>
          <p:spPr bwMode="auto">
            <a:xfrm>
              <a:off x="2448" y="912"/>
              <a:ext cx="816" cy="2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>
                <a:defRPr/>
              </a:pPr>
              <a:r>
                <a:rPr lang="en-US" sz="1800">
                  <a:latin typeface="Helvetica" charset="0"/>
                  <a:ea typeface="Helvetica" charset="0"/>
                  <a:cs typeface="Helvetica" charset="0"/>
                </a:rPr>
                <a:t>Stack 1</a:t>
              </a:r>
            </a:p>
          </p:txBody>
        </p:sp>
        <p:sp>
          <p:nvSpPr>
            <p:cNvPr id="18462" name="Rectangle 20"/>
            <p:cNvSpPr>
              <a:spLocks noChangeArrowheads="1"/>
            </p:cNvSpPr>
            <p:nvPr/>
          </p:nvSpPr>
          <p:spPr bwMode="auto">
            <a:xfrm>
              <a:off x="2448" y="1200"/>
              <a:ext cx="816" cy="288"/>
            </a:xfrm>
            <a:prstGeom prst="rect">
              <a:avLst/>
            </a:prstGeom>
            <a:solidFill>
              <a:srgbClr val="A0BCFE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Heap 1</a:t>
              </a:r>
            </a:p>
          </p:txBody>
        </p:sp>
        <p:sp>
          <p:nvSpPr>
            <p:cNvPr id="18463" name="Rectangle 21"/>
            <p:cNvSpPr>
              <a:spLocks noChangeArrowheads="1"/>
            </p:cNvSpPr>
            <p:nvPr/>
          </p:nvSpPr>
          <p:spPr bwMode="auto">
            <a:xfrm>
              <a:off x="2448" y="3504"/>
              <a:ext cx="816" cy="4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OS heap &amp; </a:t>
              </a:r>
            </a:p>
            <a:p>
              <a:pPr algn="ctr" eaLnBrk="0" hangingPunct="0"/>
              <a:r>
                <a:rPr lang="en-US" sz="1800">
                  <a:latin typeface="Helvetica" charset="0"/>
                </a:rPr>
                <a:t>Stacks</a:t>
              </a:r>
            </a:p>
          </p:txBody>
        </p:sp>
        <p:sp>
          <p:nvSpPr>
            <p:cNvPr id="18464" name="Rectangle 22"/>
            <p:cNvSpPr>
              <a:spLocks noChangeArrowheads="1"/>
            </p:cNvSpPr>
            <p:nvPr/>
          </p:nvSpPr>
          <p:spPr bwMode="auto">
            <a:xfrm>
              <a:off x="2448" y="1488"/>
              <a:ext cx="816" cy="288"/>
            </a:xfrm>
            <a:prstGeom prst="rect">
              <a:avLst/>
            </a:prstGeom>
            <a:solidFill>
              <a:srgbClr val="A0BCFE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Code 1</a:t>
              </a:r>
            </a:p>
          </p:txBody>
        </p:sp>
        <p:sp>
          <p:nvSpPr>
            <p:cNvPr id="18465" name="Rectangle 23"/>
            <p:cNvSpPr>
              <a:spLocks noChangeArrowheads="1"/>
            </p:cNvSpPr>
            <p:nvPr/>
          </p:nvSpPr>
          <p:spPr bwMode="auto">
            <a:xfrm>
              <a:off x="2448" y="1776"/>
              <a:ext cx="816" cy="288"/>
            </a:xfrm>
            <a:prstGeom prst="rect">
              <a:avLst/>
            </a:prstGeom>
            <a:solidFill>
              <a:srgbClr val="00AE00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Stack 2</a:t>
              </a:r>
            </a:p>
          </p:txBody>
        </p:sp>
        <p:sp>
          <p:nvSpPr>
            <p:cNvPr id="18466" name="Rectangle 24"/>
            <p:cNvSpPr>
              <a:spLocks noChangeArrowheads="1"/>
            </p:cNvSpPr>
            <p:nvPr/>
          </p:nvSpPr>
          <p:spPr bwMode="auto">
            <a:xfrm>
              <a:off x="2448" y="2064"/>
              <a:ext cx="816" cy="288"/>
            </a:xfrm>
            <a:prstGeom prst="rect">
              <a:avLst/>
            </a:prstGeom>
            <a:solidFill>
              <a:srgbClr val="A0BCFE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Data 1</a:t>
              </a:r>
            </a:p>
          </p:txBody>
        </p:sp>
        <p:sp>
          <p:nvSpPr>
            <p:cNvPr id="18467" name="Rectangle 25"/>
            <p:cNvSpPr>
              <a:spLocks noChangeArrowheads="1"/>
            </p:cNvSpPr>
            <p:nvPr/>
          </p:nvSpPr>
          <p:spPr bwMode="auto">
            <a:xfrm>
              <a:off x="2448" y="2352"/>
              <a:ext cx="816" cy="288"/>
            </a:xfrm>
            <a:prstGeom prst="rect">
              <a:avLst/>
            </a:prstGeom>
            <a:solidFill>
              <a:schemeClr val="accent2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Heap 2</a:t>
              </a:r>
            </a:p>
          </p:txBody>
        </p:sp>
        <p:sp>
          <p:nvSpPr>
            <p:cNvPr id="18468" name="Rectangle 26"/>
            <p:cNvSpPr>
              <a:spLocks noChangeArrowheads="1"/>
            </p:cNvSpPr>
            <p:nvPr/>
          </p:nvSpPr>
          <p:spPr bwMode="auto">
            <a:xfrm>
              <a:off x="2448" y="2640"/>
              <a:ext cx="816" cy="288"/>
            </a:xfrm>
            <a:prstGeom prst="rect">
              <a:avLst/>
            </a:prstGeom>
            <a:solidFill>
              <a:srgbClr val="00AE00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Code 2</a:t>
              </a:r>
            </a:p>
          </p:txBody>
        </p:sp>
        <p:sp>
          <p:nvSpPr>
            <p:cNvPr id="18469" name="Rectangle 27"/>
            <p:cNvSpPr>
              <a:spLocks noChangeArrowheads="1"/>
            </p:cNvSpPr>
            <p:nvPr/>
          </p:nvSpPr>
          <p:spPr bwMode="auto">
            <a:xfrm>
              <a:off x="2448" y="2928"/>
              <a:ext cx="816" cy="28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OS code</a:t>
              </a:r>
            </a:p>
          </p:txBody>
        </p:sp>
        <p:sp>
          <p:nvSpPr>
            <p:cNvPr id="18470" name="Rectangle 28"/>
            <p:cNvSpPr>
              <a:spLocks noChangeArrowheads="1"/>
            </p:cNvSpPr>
            <p:nvPr/>
          </p:nvSpPr>
          <p:spPr bwMode="auto">
            <a:xfrm>
              <a:off x="2448" y="3216"/>
              <a:ext cx="816" cy="28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2A40E2"/>
              </a:solidFill>
              <a:miter lim="800000"/>
              <a:headEnd/>
              <a:tailEnd/>
            </a:ln>
          </p:spPr>
          <p:txBody>
            <a:bodyPr wrap="none" lIns="91429" tIns="45714" rIns="91429" bIns="45714" anchor="ctr"/>
            <a:lstStyle/>
            <a:p>
              <a:pPr algn="ctr" eaLnBrk="0" hangingPunct="0"/>
              <a:r>
                <a:rPr lang="en-US" sz="1800">
                  <a:latin typeface="Helvetica" charset="0"/>
                </a:rPr>
                <a:t>OS data</a:t>
              </a:r>
            </a:p>
          </p:txBody>
        </p:sp>
      </p:grpSp>
      <p:sp>
        <p:nvSpPr>
          <p:cNvPr id="18442" name="Line 29"/>
          <p:cNvSpPr>
            <a:spLocks noChangeShapeType="1"/>
          </p:cNvSpPr>
          <p:nvPr/>
        </p:nvSpPr>
        <p:spPr bwMode="auto">
          <a:xfrm>
            <a:off x="2346325" y="1082675"/>
            <a:ext cx="1524000" cy="1219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3" name="Line 30"/>
          <p:cNvSpPr>
            <a:spLocks noChangeShapeType="1"/>
          </p:cNvSpPr>
          <p:nvPr/>
        </p:nvSpPr>
        <p:spPr bwMode="auto">
          <a:xfrm>
            <a:off x="2346325" y="1616075"/>
            <a:ext cx="1524000" cy="1676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4" name="Line 31"/>
          <p:cNvSpPr>
            <a:spLocks noChangeShapeType="1"/>
          </p:cNvSpPr>
          <p:nvPr/>
        </p:nvSpPr>
        <p:spPr bwMode="auto">
          <a:xfrm flipV="1">
            <a:off x="2346325" y="1920875"/>
            <a:ext cx="15240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5" name="Line 32"/>
          <p:cNvSpPr>
            <a:spLocks noChangeShapeType="1"/>
          </p:cNvSpPr>
          <p:nvPr/>
        </p:nvSpPr>
        <p:spPr bwMode="auto">
          <a:xfrm flipV="1">
            <a:off x="2346325" y="1463675"/>
            <a:ext cx="1524000" cy="1066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6" name="Line 33"/>
          <p:cNvSpPr>
            <a:spLocks noChangeShapeType="1"/>
          </p:cNvSpPr>
          <p:nvPr/>
        </p:nvSpPr>
        <p:spPr bwMode="auto">
          <a:xfrm flipH="1">
            <a:off x="5165725" y="1235075"/>
            <a:ext cx="1371600" cy="2971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34"/>
          <p:cNvSpPr>
            <a:spLocks noChangeShapeType="1"/>
          </p:cNvSpPr>
          <p:nvPr/>
        </p:nvSpPr>
        <p:spPr bwMode="auto">
          <a:xfrm flipH="1" flipV="1">
            <a:off x="5165725" y="1006475"/>
            <a:ext cx="13716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Line 35"/>
          <p:cNvSpPr>
            <a:spLocks noChangeShapeType="1"/>
          </p:cNvSpPr>
          <p:nvPr/>
        </p:nvSpPr>
        <p:spPr bwMode="auto">
          <a:xfrm flipH="1">
            <a:off x="5165725" y="2149475"/>
            <a:ext cx="1371600" cy="1600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36"/>
          <p:cNvSpPr>
            <a:spLocks noChangeShapeType="1"/>
          </p:cNvSpPr>
          <p:nvPr/>
        </p:nvSpPr>
        <p:spPr bwMode="auto">
          <a:xfrm flipH="1">
            <a:off x="5165725" y="2530475"/>
            <a:ext cx="1371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Rectangle 37"/>
          <p:cNvSpPr>
            <a:spLocks noChangeArrowheads="1"/>
          </p:cNvSpPr>
          <p:nvPr/>
        </p:nvSpPr>
        <p:spPr bwMode="auto">
          <a:xfrm>
            <a:off x="2911475" y="1524000"/>
            <a:ext cx="258763" cy="1371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1800">
              <a:latin typeface="Helvetica" charset="0"/>
            </a:endParaRPr>
          </a:p>
        </p:txBody>
      </p:sp>
      <p:sp>
        <p:nvSpPr>
          <p:cNvPr id="18451" name="Oval 38"/>
          <p:cNvSpPr>
            <a:spLocks noChangeArrowheads="1"/>
          </p:cNvSpPr>
          <p:nvPr/>
        </p:nvSpPr>
        <p:spPr bwMode="auto">
          <a:xfrm>
            <a:off x="2879725" y="930275"/>
            <a:ext cx="609600" cy="304800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1800">
              <a:latin typeface="Helvetica" charset="0"/>
            </a:endParaRPr>
          </a:p>
        </p:txBody>
      </p:sp>
      <p:sp>
        <p:nvSpPr>
          <p:cNvPr id="18452" name="Rectangle 39"/>
          <p:cNvSpPr>
            <a:spLocks noChangeArrowheads="1"/>
          </p:cNvSpPr>
          <p:nvPr/>
        </p:nvSpPr>
        <p:spPr bwMode="auto">
          <a:xfrm>
            <a:off x="6003925" y="1692275"/>
            <a:ext cx="304800" cy="1447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1800">
              <a:latin typeface="Helvetica" charset="0"/>
            </a:endParaRPr>
          </a:p>
        </p:txBody>
      </p:sp>
      <p:sp>
        <p:nvSpPr>
          <p:cNvPr id="18453" name="Rectangle 40"/>
          <p:cNvSpPr>
            <a:spLocks noChangeArrowheads="1"/>
          </p:cNvSpPr>
          <p:nvPr/>
        </p:nvSpPr>
        <p:spPr bwMode="auto">
          <a:xfrm rot="-689794">
            <a:off x="6156325" y="1311275"/>
            <a:ext cx="1524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sz="1800">
              <a:latin typeface="Helvetica" charset="0"/>
            </a:endParaRPr>
          </a:p>
        </p:txBody>
      </p:sp>
      <p:sp>
        <p:nvSpPr>
          <p:cNvPr id="18454" name="Oval 41"/>
          <p:cNvSpPr>
            <a:spLocks noChangeArrowheads="1"/>
          </p:cNvSpPr>
          <p:nvPr/>
        </p:nvSpPr>
        <p:spPr bwMode="auto">
          <a:xfrm>
            <a:off x="5775325" y="1006475"/>
            <a:ext cx="609600" cy="3048000"/>
          </a:xfrm>
          <a:prstGeom prst="ellips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 sz="1800">
              <a:latin typeface="Helvetica" charset="0"/>
            </a:endParaRPr>
          </a:p>
        </p:txBody>
      </p:sp>
      <p:sp>
        <p:nvSpPr>
          <p:cNvPr id="18455" name="Text Box 42"/>
          <p:cNvSpPr txBox="1">
            <a:spLocks noChangeArrowheads="1"/>
          </p:cNvSpPr>
          <p:nvPr/>
        </p:nvSpPr>
        <p:spPr bwMode="auto">
          <a:xfrm>
            <a:off x="288925" y="4968875"/>
            <a:ext cx="287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>
                <a:solidFill>
                  <a:srgbClr val="0B52FC"/>
                </a:solidFill>
                <a:latin typeface="Helvetica" charset="0"/>
              </a:rPr>
              <a:t>Translation Map 1</a:t>
            </a:r>
          </a:p>
        </p:txBody>
      </p:sp>
      <p:sp>
        <p:nvSpPr>
          <p:cNvPr id="18456" name="Text Box 43"/>
          <p:cNvSpPr txBox="1">
            <a:spLocks noChangeArrowheads="1"/>
          </p:cNvSpPr>
          <p:nvPr/>
        </p:nvSpPr>
        <p:spPr bwMode="auto">
          <a:xfrm>
            <a:off x="5546725" y="4968875"/>
            <a:ext cx="287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>
                <a:solidFill>
                  <a:srgbClr val="008200"/>
                </a:solidFill>
                <a:latin typeface="Helvetica" charset="0"/>
              </a:rPr>
              <a:t>Translation Map 2</a:t>
            </a:r>
          </a:p>
        </p:txBody>
      </p:sp>
      <p:sp>
        <p:nvSpPr>
          <p:cNvPr id="18457" name="Line 44"/>
          <p:cNvSpPr>
            <a:spLocks noChangeShapeType="1"/>
          </p:cNvSpPr>
          <p:nvPr/>
        </p:nvSpPr>
        <p:spPr bwMode="auto">
          <a:xfrm flipV="1">
            <a:off x="3032125" y="4130675"/>
            <a:ext cx="76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8" name="Line 45"/>
          <p:cNvSpPr>
            <a:spLocks noChangeShapeType="1"/>
          </p:cNvSpPr>
          <p:nvPr/>
        </p:nvSpPr>
        <p:spPr bwMode="auto">
          <a:xfrm flipH="1" flipV="1">
            <a:off x="6080125" y="4130675"/>
            <a:ext cx="76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9" name="Text Box 46"/>
          <p:cNvSpPr txBox="1">
            <a:spLocks noChangeArrowheads="1"/>
          </p:cNvSpPr>
          <p:nvPr/>
        </p:nvSpPr>
        <p:spPr bwMode="auto">
          <a:xfrm>
            <a:off x="2743200" y="6091238"/>
            <a:ext cx="37322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MS PGothic" charset="0"/>
                <a:cs typeface="MS PGothic" charset="0"/>
              </a:defRPr>
            </a:lvl9pPr>
          </a:lstStyle>
          <a:p>
            <a:r>
              <a:rPr lang="en-US">
                <a:solidFill>
                  <a:schemeClr val="hlink"/>
                </a:solidFill>
                <a:latin typeface="Helvetica" charset="0"/>
              </a:rPr>
              <a:t>Physical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21285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问题:谁来管理MMU</a:t>
            </a:r>
            <a:r>
              <a:rPr lang="en-US" dirty="0" smtClean="0"/>
              <a:t>？</a:t>
            </a:r>
            <a:endParaRPr lang="en-US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603375" y="2077075"/>
            <a:ext cx="5788025" cy="1649413"/>
            <a:chOff x="698" y="409"/>
            <a:chExt cx="4263" cy="1201"/>
          </a:xfrm>
        </p:grpSpPr>
        <p:pic>
          <p:nvPicPr>
            <p:cNvPr id="6" name="Picture 6" descr="memor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555559">
              <a:off x="3921" y="447"/>
              <a:ext cx="1008" cy="1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698" y="409"/>
              <a:ext cx="3478" cy="779"/>
              <a:chOff x="890" y="2185"/>
              <a:chExt cx="3478" cy="779"/>
            </a:xfrm>
          </p:grpSpPr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3283" y="2213"/>
                <a:ext cx="1005" cy="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4" rIns="91429" bIns="45714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9pPr>
              </a:lstStyle>
              <a:p>
                <a:r>
                  <a:rPr lang="en-US" altLang="ko-KR" sz="1800">
                    <a:latin typeface="Helvetica" charset="0"/>
                  </a:rPr>
                  <a:t>Physical</a:t>
                </a:r>
              </a:p>
              <a:p>
                <a:r>
                  <a:rPr lang="en-US" altLang="ko-KR" sz="1800">
                    <a:latin typeface="Helvetica" charset="0"/>
                  </a:rPr>
                  <a:t>Addresses</a:t>
                </a:r>
              </a:p>
            </p:txBody>
          </p:sp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890" y="2334"/>
                <a:ext cx="671" cy="63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eaLnBrk="0" hangingPunct="0"/>
                <a:r>
                  <a:rPr lang="en-US" altLang="ko-KR">
                    <a:latin typeface="Helvetica" charset="0"/>
                  </a:rPr>
                  <a:t>CPU</a:t>
                </a:r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 flipV="1">
                <a:off x="1561" y="2670"/>
                <a:ext cx="926" cy="14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2487" y="2376"/>
                <a:ext cx="805" cy="588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9" tIns="45714" rIns="91429" bIns="45714" anchor="ctr"/>
              <a:lstStyle/>
              <a:p>
                <a:pPr eaLnBrk="0" hangingPunct="0"/>
                <a:r>
                  <a:rPr lang="zh-CN" altLang="en-US" dirty="0" smtClean="0">
                    <a:latin typeface="Helvetica" charset="0"/>
                  </a:rPr>
                  <a:t> </a:t>
                </a:r>
                <a:r>
                  <a:rPr lang="en-US" altLang="ko-KR" dirty="0" smtClean="0">
                    <a:latin typeface="Helvetica" charset="0"/>
                  </a:rPr>
                  <a:t>MMU</a:t>
                </a:r>
                <a:endParaRPr lang="en-US" altLang="ko-KR" dirty="0">
                  <a:latin typeface="Helvetica" charset="0"/>
                </a:endParaRPr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3292" y="2670"/>
                <a:ext cx="1076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1505" y="2185"/>
                <a:ext cx="1005" cy="4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571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9" tIns="45714" rIns="91429" bIns="45714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Comic Sans MS" charset="0"/>
                    <a:ea typeface="MS PGothic" charset="0"/>
                    <a:cs typeface="MS PGothic" charset="0"/>
                  </a:defRPr>
                </a:lvl9pPr>
              </a:lstStyle>
              <a:p>
                <a:r>
                  <a:rPr lang="en-US" altLang="ko-KR" sz="1800" dirty="0">
                    <a:latin typeface="Helvetica" charset="0"/>
                  </a:rPr>
                  <a:t>Virtual</a:t>
                </a:r>
              </a:p>
              <a:p>
                <a:r>
                  <a:rPr lang="en-US" altLang="ko-KR" sz="1800" dirty="0">
                    <a:latin typeface="Helvetica" charset="0"/>
                  </a:rPr>
                  <a:t>Addresses</a:t>
                </a:r>
              </a:p>
            </p:txBody>
          </p:sp>
        </p:grp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1313" y="1019"/>
              <a:ext cx="2959" cy="325"/>
            </a:xfrm>
            <a:custGeom>
              <a:avLst/>
              <a:gdLst>
                <a:gd name="T0" fmla="*/ 0 w 2736"/>
                <a:gd name="T1" fmla="*/ 2 h 392"/>
                <a:gd name="T2" fmla="*/ 2036 w 2736"/>
                <a:gd name="T3" fmla="*/ 6 h 392"/>
                <a:gd name="T4" fmla="*/ 8147 w 2736"/>
                <a:gd name="T5" fmla="*/ 6 h 392"/>
                <a:gd name="T6" fmla="*/ 11612 w 2736"/>
                <a:gd name="T7" fmla="*/ 0 h 3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36"/>
                <a:gd name="T13" fmla="*/ 0 h 392"/>
                <a:gd name="T14" fmla="*/ 2736 w 2736"/>
                <a:gd name="T15" fmla="*/ 392 h 3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36" h="392">
                  <a:moveTo>
                    <a:pt x="0" y="48"/>
                  </a:moveTo>
                  <a:cubicBezTo>
                    <a:pt x="80" y="168"/>
                    <a:pt x="160" y="288"/>
                    <a:pt x="480" y="336"/>
                  </a:cubicBezTo>
                  <a:cubicBezTo>
                    <a:pt x="800" y="384"/>
                    <a:pt x="1544" y="392"/>
                    <a:pt x="1920" y="336"/>
                  </a:cubicBezTo>
                  <a:cubicBezTo>
                    <a:pt x="2296" y="280"/>
                    <a:pt x="2516" y="140"/>
                    <a:pt x="2736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9" name="Text Box 15"/>
            <p:cNvSpPr txBox="1">
              <a:spLocks noChangeArrowheads="1"/>
            </p:cNvSpPr>
            <p:nvPr/>
          </p:nvSpPr>
          <p:spPr bwMode="auto">
            <a:xfrm>
              <a:off x="1511" y="1343"/>
              <a:ext cx="2241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altLang="ko-KR" sz="1800">
                  <a:latin typeface="Helvetica" charset="0"/>
                </a:rPr>
                <a:t>Untranslated read or write</a:t>
              </a:r>
            </a:p>
          </p:txBody>
        </p:sp>
      </p:grpSp>
      <p:sp>
        <p:nvSpPr>
          <p:cNvPr id="3" name="Oval 2"/>
          <p:cNvSpPr/>
          <p:nvPr/>
        </p:nvSpPr>
        <p:spPr>
          <a:xfrm>
            <a:off x="3704269" y="4567009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3" idx="0"/>
            <a:endCxn id="13" idx="2"/>
          </p:cNvCxnSpPr>
          <p:nvPr/>
        </p:nvCxnSpPr>
        <p:spPr>
          <a:xfrm flipH="1" flipV="1">
            <a:off x="4318167" y="3146927"/>
            <a:ext cx="95205" cy="1420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124898" y="4770290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OS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277298" y="4922690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5429698" y="5075090"/>
            <a:ext cx="1418205" cy="1016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6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大数据对于</a:t>
            </a:r>
            <a:r>
              <a:rPr lang="zh-CN" altLang="en-US" dirty="0" smtClean="0"/>
              <a:t>系统架构</a:t>
            </a:r>
            <a:r>
              <a:rPr lang="en-US" dirty="0" smtClean="0"/>
              <a:t>的需求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明显的需求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海量存储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快速计算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隐性的需求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数据的快速传输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灵活性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低成本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5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当前解决方式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Para</a:t>
            </a:r>
            <a:r>
              <a:rPr lang="en-US" altLang="zh-CN" dirty="0"/>
              <a:t>-</a:t>
            </a:r>
            <a:r>
              <a:rPr lang="en-US" dirty="0"/>
              <a:t>virtualization</a:t>
            </a:r>
          </a:p>
          <a:p>
            <a:pPr lvl="1"/>
            <a:r>
              <a:rPr lang="en-US" dirty="0" smtClean="0"/>
              <a:t>修改虚拟机操作系统</a:t>
            </a:r>
            <a:r>
              <a:rPr lang="zh-CN" altLang="en-US" dirty="0" smtClean="0"/>
              <a:t>，不能做的操作就不要做</a:t>
            </a:r>
            <a:endParaRPr lang="en-US" dirty="0" smtClean="0"/>
          </a:p>
          <a:p>
            <a:r>
              <a:rPr lang="en-US" dirty="0" smtClean="0"/>
              <a:t>Shadow Page Table</a:t>
            </a:r>
          </a:p>
          <a:p>
            <a:pPr lvl="1"/>
            <a:r>
              <a:rPr lang="en-US" dirty="0"/>
              <a:t>denying the guest OS any access to the actual page table entries </a:t>
            </a:r>
            <a:endParaRPr lang="en-US" dirty="0" smtClean="0"/>
          </a:p>
          <a:p>
            <a:pPr lvl="1"/>
            <a:r>
              <a:rPr lang="en-US" dirty="0" smtClean="0"/>
              <a:t>trapping </a:t>
            </a:r>
            <a:r>
              <a:rPr lang="en-US" dirty="0"/>
              <a:t>access attempts and emulating them instead in software</a:t>
            </a:r>
          </a:p>
          <a:p>
            <a:r>
              <a:rPr lang="en-US" dirty="0" smtClean="0"/>
              <a:t>硬件支持的虚拟化</a:t>
            </a:r>
          </a:p>
          <a:p>
            <a:pPr lvl="1"/>
            <a:r>
              <a:rPr lang="en-US" dirty="0" smtClean="0"/>
              <a:t>Second</a:t>
            </a:r>
            <a:r>
              <a:rPr lang="en-US" altLang="zh-CN" dirty="0" smtClean="0"/>
              <a:t>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(SLAT)</a:t>
            </a:r>
          </a:p>
          <a:p>
            <a:pPr lvl="2"/>
            <a:r>
              <a:rPr lang="en-US" altLang="zh-CN" dirty="0" smtClean="0"/>
              <a:t>AMD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Rapid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Virtualization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(RVI)</a:t>
            </a:r>
          </a:p>
          <a:p>
            <a:pPr lvl="2"/>
            <a:r>
              <a:rPr lang="en-US" altLang="zh-CN" dirty="0" smtClean="0"/>
              <a:t>Intel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183286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网络虚拟化的用途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33725"/>
            <a:ext cx="2702777" cy="16956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7065"/>
          <a:stretch/>
        </p:blipFill>
        <p:spPr>
          <a:xfrm>
            <a:off x="5568980" y="2196892"/>
            <a:ext cx="1665202" cy="1816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7065"/>
          <a:stretch/>
        </p:blipFill>
        <p:spPr>
          <a:xfrm>
            <a:off x="5046142" y="1833725"/>
            <a:ext cx="1355439" cy="1478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7065"/>
          <a:stretch/>
        </p:blipFill>
        <p:spPr>
          <a:xfrm>
            <a:off x="6769690" y="2573020"/>
            <a:ext cx="1355439" cy="1478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7065"/>
          <a:stretch/>
        </p:blipFill>
        <p:spPr>
          <a:xfrm>
            <a:off x="3565607" y="4338289"/>
            <a:ext cx="1611756" cy="17581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3638" y="368227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实际物理网络：</a:t>
            </a:r>
            <a:endParaRPr lang="en-US" altLang="zh-CN" dirty="0" smtClean="0"/>
          </a:p>
          <a:p>
            <a:r>
              <a:rPr lang="zh-CN" altLang="en-US" dirty="0" smtClean="0"/>
              <a:t>多层，多设备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53409" y="611577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虚拟网络：“一个大交换机”上的二层网络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16663" y="401338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虚拟网络：多用户隔离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38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网络虚拟化</a:t>
            </a:r>
            <a:r>
              <a:rPr lang="zh-CN" altLang="en-US" dirty="0" smtClean="0"/>
              <a:t>举例</a:t>
            </a:r>
            <a:r>
              <a:rPr lang="zh-CN" altLang="zh-CN" dirty="0" smtClean="0"/>
              <a:t>:</a:t>
            </a:r>
            <a:r>
              <a:rPr lang="en-US" altLang="zh-CN" dirty="0" smtClean="0"/>
              <a:t>VLAN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最简单</a:t>
            </a:r>
            <a:r>
              <a:rPr lang="en-US" dirty="0" smtClean="0"/>
              <a:t>目标：</a:t>
            </a:r>
            <a:r>
              <a:rPr lang="zh-CN" altLang="en-US" dirty="0" smtClean="0"/>
              <a:t>提供</a:t>
            </a:r>
            <a:r>
              <a:rPr lang="en-US" dirty="0" smtClean="0"/>
              <a:t>单一的二层网络</a:t>
            </a:r>
          </a:p>
          <a:p>
            <a:pPr lvl="1"/>
            <a:r>
              <a:rPr lang="zh-CN" altLang="en-US" dirty="0" smtClean="0"/>
              <a:t>限制广播域</a:t>
            </a:r>
            <a:endParaRPr lang="en-US" altLang="zh-CN" dirty="0" smtClean="0"/>
          </a:p>
          <a:p>
            <a:r>
              <a:rPr lang="en-US" dirty="0" smtClean="0"/>
              <a:t>VLAN</a:t>
            </a:r>
          </a:p>
          <a:p>
            <a:pPr lvl="1"/>
            <a:r>
              <a:rPr lang="zh-CN" altLang="en-US" dirty="0" smtClean="0"/>
              <a:t>端口分属不同</a:t>
            </a:r>
            <a:r>
              <a:rPr lang="en-US" altLang="zh-CN" dirty="0" smtClean="0"/>
              <a:t>VLAN</a:t>
            </a:r>
          </a:p>
          <a:p>
            <a:pPr lvl="1"/>
            <a:r>
              <a:rPr lang="zh-CN" altLang="en-US" dirty="0" smtClean="0"/>
              <a:t>多个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共享一个端口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Trunk</a:t>
            </a:r>
            <a:r>
              <a:rPr lang="zh-CN" altLang="en-US" dirty="0" smtClean="0"/>
              <a:t>模式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VLAN</a:t>
            </a:r>
            <a:r>
              <a:rPr lang="zh-CN" altLang="en-US" dirty="0" smtClean="0"/>
              <a:t>标签</a:t>
            </a:r>
            <a:r>
              <a:rPr lang="en-US" altLang="zh-CN" dirty="0" smtClean="0"/>
              <a:t>(12bits)</a:t>
            </a:r>
          </a:p>
          <a:p>
            <a:pPr lvl="2"/>
            <a:r>
              <a:rPr lang="zh-CN" altLang="zh-CN" dirty="0" smtClean="0"/>
              <a:t>4</a:t>
            </a:r>
            <a:r>
              <a:rPr lang="en-US" altLang="zh-CN" dirty="0" smtClean="0"/>
              <a:t>096</a:t>
            </a:r>
            <a:r>
              <a:rPr lang="zh-CN" altLang="en-US" dirty="0" smtClean="0"/>
              <a:t> </a:t>
            </a:r>
            <a:r>
              <a:rPr lang="en-US" altLang="zh-CN" dirty="0" smtClean="0"/>
              <a:t>VLAN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8" y="2921046"/>
            <a:ext cx="3892542" cy="320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51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VLAN 标签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06" y="1811126"/>
            <a:ext cx="7338826" cy="39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80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VLAN的</a:t>
            </a:r>
            <a:r>
              <a:rPr lang="zh-CN" altLang="en-US" dirty="0" smtClean="0"/>
              <a:t>优劣</a:t>
            </a:r>
            <a:r>
              <a:rPr lang="en-US" dirty="0" smtClean="0"/>
              <a:t>及解决方案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5391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优势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标准，支持广泛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硬件成本低</a:t>
            </a:r>
            <a:endParaRPr lang="en-US" altLang="zh-CN" dirty="0" smtClean="0"/>
          </a:p>
          <a:p>
            <a:r>
              <a:rPr lang="zh-CN" altLang="en-US" dirty="0" smtClean="0"/>
              <a:t>劣势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只能支持</a:t>
            </a:r>
            <a:r>
              <a:rPr lang="en-US" altLang="zh-CN" dirty="0" smtClean="0"/>
              <a:t>4096</a:t>
            </a:r>
            <a:r>
              <a:rPr lang="zh-CN" altLang="en-US" dirty="0" smtClean="0"/>
              <a:t>个</a:t>
            </a:r>
            <a:r>
              <a:rPr lang="en-US" altLang="zh-CN" dirty="0" smtClean="0"/>
              <a:t>VLAN</a:t>
            </a:r>
          </a:p>
          <a:p>
            <a:r>
              <a:rPr lang="zh-CN" altLang="en-US" dirty="0" smtClean="0"/>
              <a:t>云时代的新标准：</a:t>
            </a:r>
            <a:r>
              <a:rPr lang="en-US" altLang="zh-CN" dirty="0" err="1" smtClean="0"/>
              <a:t>VxLAN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二层跑在三层上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广播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组播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Virtual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Tunnel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(VTEPs)</a:t>
            </a:r>
            <a:r>
              <a:rPr lang="zh-CN" altLang="en-US" dirty="0" smtClean="0"/>
              <a:t> 负责打包和解包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879" b="14938"/>
          <a:stretch/>
        </p:blipFill>
        <p:spPr>
          <a:xfrm>
            <a:off x="782612" y="4998317"/>
            <a:ext cx="7383125" cy="15949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887" y="6519446"/>
            <a:ext cx="8963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blogs.vmware.com</a:t>
            </a:r>
            <a:r>
              <a:rPr lang="en-US" sz="1400" dirty="0"/>
              <a:t>/</a:t>
            </a:r>
            <a:r>
              <a:rPr lang="en-US" sz="1400" dirty="0" err="1"/>
              <a:t>smb</a:t>
            </a:r>
            <a:r>
              <a:rPr lang="en-US" sz="1400" dirty="0"/>
              <a:t>/2013/09/</a:t>
            </a:r>
            <a:r>
              <a:rPr lang="en-US" sz="1400" dirty="0" err="1"/>
              <a:t>vxlan</a:t>
            </a:r>
            <a:r>
              <a:rPr lang="en-US" sz="1400" dirty="0"/>
              <a:t>-what-it-is-components-that-make-it-work-and-</a:t>
            </a:r>
            <a:r>
              <a:rPr lang="en-US" sz="1400" dirty="0" err="1"/>
              <a:t>benefits.html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9410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支持网络虚拟化的新技术：软件定义网络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259" y="3363960"/>
            <a:ext cx="5562631" cy="340543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5391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传统网络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控制面与数据面集成在同一个设备中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不同网络设备之间通过协议决定如何转发</a:t>
            </a:r>
            <a:endParaRPr lang="en-US" altLang="zh-CN" dirty="0" smtClean="0"/>
          </a:p>
        </p:txBody>
      </p:sp>
      <p:sp>
        <p:nvSpPr>
          <p:cNvPr id="6" name="Oval 5"/>
          <p:cNvSpPr/>
          <p:nvPr/>
        </p:nvSpPr>
        <p:spPr>
          <a:xfrm>
            <a:off x="3056614" y="3411463"/>
            <a:ext cx="1151766" cy="502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OSPF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74805" y="3662523"/>
            <a:ext cx="1151766" cy="502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RIP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947324" y="3913583"/>
            <a:ext cx="1151766" cy="502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BGP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523207" y="4164643"/>
            <a:ext cx="1151766" cy="50212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MPLS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77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软件定义网络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控制面</a:t>
            </a:r>
            <a:r>
              <a:rPr lang="zh-CN" altLang="en-US" dirty="0" smtClean="0"/>
              <a:t>集中管理，放在服务器中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81" y="2539231"/>
            <a:ext cx="5847767" cy="391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软件定义网络</a:t>
            </a:r>
            <a:r>
              <a:rPr lang="zh-CN" altLang="en-US" dirty="0" smtClean="0"/>
              <a:t>实现举例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38" y="1701731"/>
            <a:ext cx="345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73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基于</a:t>
            </a:r>
            <a:r>
              <a:rPr lang="zh-CN" altLang="en-US" dirty="0" smtClean="0"/>
              <a:t>软件定义</a:t>
            </a:r>
            <a:r>
              <a:rPr lang="en-US" dirty="0" smtClean="0"/>
              <a:t>网络实现的</a:t>
            </a:r>
            <a:r>
              <a:rPr lang="zh-CN" altLang="en-US" dirty="0" smtClean="0"/>
              <a:t>虚拟二层网络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大型</a:t>
            </a:r>
            <a:r>
              <a:rPr lang="en-US" altLang="zh-CN" dirty="0" smtClean="0"/>
              <a:t>2</a:t>
            </a:r>
            <a:r>
              <a:rPr lang="zh-CN" altLang="en-US" dirty="0" smtClean="0"/>
              <a:t>层网络的挑战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地址解析</a:t>
            </a:r>
            <a:r>
              <a:rPr lang="en-US" altLang="zh-CN" dirty="0" smtClean="0"/>
              <a:t>(ARP)</a:t>
            </a:r>
            <a:r>
              <a:rPr lang="zh-CN" altLang="en-US" dirty="0"/>
              <a:t>：</a:t>
            </a:r>
            <a:r>
              <a:rPr lang="zh-CN" altLang="en-US" dirty="0" smtClean="0"/>
              <a:t>广播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路由：广播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转发：交换机要记住大量状态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根源：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地址不连续</a:t>
            </a:r>
            <a:endParaRPr lang="en-US" altLang="zh-CN" dirty="0" smtClean="0"/>
          </a:p>
          <a:p>
            <a:r>
              <a:rPr lang="en-US" dirty="0" smtClean="0"/>
              <a:t>Portland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与位置相关的虚拟地址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en-US" altLang="zh-CN" dirty="0" smtClean="0"/>
              <a:t>SDN</a:t>
            </a:r>
            <a:r>
              <a:rPr lang="zh-CN" altLang="en-US" dirty="0" smtClean="0"/>
              <a:t>的地址解析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383" y="4058839"/>
            <a:ext cx="3506431" cy="17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16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Portland地址解析过程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53052"/>
          </a:xfrm>
        </p:spPr>
        <p:txBody>
          <a:bodyPr/>
          <a:lstStyle/>
          <a:p>
            <a:r>
              <a:rPr lang="zh-CN" altLang="en-US" dirty="0" smtClean="0"/>
              <a:t>网络截获所有</a:t>
            </a:r>
            <a:r>
              <a:rPr lang="en-US" altLang="zh-CN" dirty="0" smtClean="0"/>
              <a:t>ARP</a:t>
            </a:r>
            <a:r>
              <a:rPr lang="zh-CN" altLang="en-US" dirty="0" smtClean="0"/>
              <a:t>广播</a:t>
            </a:r>
            <a:endParaRPr lang="en-US" altLang="zh-CN" dirty="0" smtClean="0"/>
          </a:p>
          <a:p>
            <a:r>
              <a:rPr lang="zh-CN" altLang="en-US" dirty="0" smtClean="0"/>
              <a:t>把无序的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地址改成与地址相关的地址</a:t>
            </a:r>
            <a:endParaRPr lang="en-US" altLang="zh-CN" dirty="0" smtClean="0"/>
          </a:p>
          <a:p>
            <a:r>
              <a:rPr lang="zh-CN" altLang="en-US" dirty="0" smtClean="0"/>
              <a:t>转发数据包</a:t>
            </a:r>
            <a:endParaRPr lang="en-US" altLang="zh-CN" dirty="0" smtClean="0"/>
          </a:p>
          <a:p>
            <a:r>
              <a:rPr lang="zh-CN" altLang="en-US" dirty="0" smtClean="0"/>
              <a:t>发给服务器之前，改回原来的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26" y="3869278"/>
            <a:ext cx="7240947" cy="28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如何实现这些需求？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23401"/>
          </a:xfrm>
        </p:spPr>
        <p:txBody>
          <a:bodyPr/>
          <a:lstStyle/>
          <a:p>
            <a:r>
              <a:rPr lang="en-US" dirty="0" smtClean="0"/>
              <a:t>并行化</a:t>
            </a:r>
          </a:p>
          <a:p>
            <a:r>
              <a:rPr lang="en-US" dirty="0" smtClean="0"/>
              <a:t>规模经济</a:t>
            </a:r>
          </a:p>
          <a:p>
            <a:r>
              <a:rPr lang="en-US" dirty="0"/>
              <a:t>虚拟化（抽象）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97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网络虚拟化</a:t>
            </a:r>
            <a:r>
              <a:rPr lang="zh-CN" altLang="en-US" dirty="0" smtClean="0"/>
              <a:t>对虚拟机的支持</a:t>
            </a:r>
            <a:r>
              <a:rPr lang="en-US" dirty="0" smtClean="0"/>
              <a:t>：虚拟交换机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760" y="2878353"/>
            <a:ext cx="3149600" cy="25781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如何解决一个物理机，多个虚拟机的问题？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提供与物理机同样的接口</a:t>
            </a:r>
            <a:endParaRPr lang="en-US" altLang="zh-CN" dirty="0" smtClean="0"/>
          </a:p>
          <a:p>
            <a:pPr lvl="1"/>
            <a:r>
              <a:rPr lang="en-US" dirty="0" smtClean="0"/>
              <a:t>VLAN</a:t>
            </a:r>
          </a:p>
          <a:p>
            <a:pPr lvl="1"/>
            <a:r>
              <a:rPr lang="en-US" dirty="0" smtClean="0"/>
              <a:t>Tunnels</a:t>
            </a:r>
          </a:p>
          <a:p>
            <a:pPr lvl="1"/>
            <a:r>
              <a:rPr lang="en-US" dirty="0" err="1" smtClean="0"/>
              <a:t>VxLAN</a:t>
            </a:r>
            <a:r>
              <a:rPr lang="zh-CN" altLang="en-US" dirty="0" smtClean="0"/>
              <a:t> </a:t>
            </a:r>
            <a:r>
              <a:rPr lang="en-US" altLang="zh-CN" dirty="0" smtClean="0"/>
              <a:t>(VTEP)</a:t>
            </a:r>
          </a:p>
          <a:p>
            <a:pPr lvl="1"/>
            <a:r>
              <a:rPr lang="en-US" dirty="0" smtClean="0"/>
              <a:t>SDN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Openflow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304" y="2167821"/>
            <a:ext cx="3048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7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网络虚拟化与计算的结合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Virtualization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42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存储虚拟化</a:t>
            </a:r>
            <a:r>
              <a:rPr lang="zh-CN" altLang="en-US" dirty="0" smtClean="0"/>
              <a:t>的意义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独立于数据位置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扩展性强，容量大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易于管理（磁盘可集中存储）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提升磁盘使用率</a:t>
            </a:r>
            <a:endParaRPr lang="en-US" altLang="zh-CN" dirty="0" smtClean="0"/>
          </a:p>
          <a:p>
            <a:r>
              <a:rPr lang="zh-CN" altLang="en-US" dirty="0" smtClean="0"/>
              <a:t>独立于物理存储技术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易于升级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可用性的优化（多路径访问、冗余）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易于维护（在线的后台备份、恢复）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44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存储虚拟化的两</a:t>
            </a:r>
            <a:r>
              <a:rPr lang="zh-CN" altLang="en-US" dirty="0" smtClean="0"/>
              <a:t>类</a:t>
            </a:r>
            <a:r>
              <a:rPr lang="en-US" dirty="0" smtClean="0"/>
              <a:t>接口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398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 smtClean="0"/>
              <a:t>块接口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本地块存储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本地磁盘</a:t>
            </a:r>
            <a:r>
              <a:rPr lang="en-US" altLang="zh-CN" dirty="0" smtClean="0"/>
              <a:t>(SATA</a:t>
            </a:r>
            <a:r>
              <a:rPr lang="zh-CN" altLang="en-US" dirty="0" smtClean="0"/>
              <a:t>,</a:t>
            </a:r>
            <a:r>
              <a:rPr lang="en-US" altLang="zh-CN" dirty="0" smtClean="0"/>
              <a:t>SAS)</a:t>
            </a:r>
          </a:p>
          <a:p>
            <a:pPr lvl="2"/>
            <a:r>
              <a:rPr lang="zh-CN" altLang="en-US" dirty="0" smtClean="0"/>
              <a:t>本地磁盘阵列</a:t>
            </a:r>
            <a:r>
              <a:rPr lang="en-US" altLang="zh-CN" dirty="0" smtClean="0"/>
              <a:t>(RAID)</a:t>
            </a:r>
          </a:p>
          <a:p>
            <a:pPr lvl="1"/>
            <a:r>
              <a:rPr lang="zh-CN" altLang="en-US" dirty="0" smtClean="0"/>
              <a:t>远程块存储接口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光纤通道</a:t>
            </a:r>
            <a:endParaRPr lang="en-US" altLang="zh-CN" dirty="0"/>
          </a:p>
          <a:p>
            <a:pPr lvl="2"/>
            <a:r>
              <a:rPr lang="en-US" altLang="zh-CN" dirty="0" err="1" smtClean="0"/>
              <a:t>iSCSI</a:t>
            </a:r>
            <a:endParaRPr lang="en-US" dirty="0" smtClean="0"/>
          </a:p>
          <a:p>
            <a:r>
              <a:rPr lang="zh-CN" altLang="en-US" dirty="0" smtClean="0"/>
              <a:t>文件接口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网络文件系统</a:t>
            </a:r>
            <a:r>
              <a:rPr lang="en-US" altLang="zh-CN" dirty="0" smtClean="0"/>
              <a:t>(NFS,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CIFS,</a:t>
            </a:r>
            <a:r>
              <a:rPr lang="zh-CN" altLang="en-US" dirty="0" smtClean="0"/>
              <a:t> </a:t>
            </a:r>
            <a:r>
              <a:rPr lang="en-US" altLang="zh-CN" dirty="0" smtClean="0"/>
              <a:t>HDFS)</a:t>
            </a:r>
          </a:p>
          <a:p>
            <a:pPr lvl="1"/>
            <a:r>
              <a:rPr lang="en-US" dirty="0" smtClean="0"/>
              <a:t>VFS</a:t>
            </a:r>
          </a:p>
          <a:p>
            <a:r>
              <a:rPr lang="en-US" dirty="0" smtClean="0"/>
              <a:t>对象存储接口</a:t>
            </a:r>
          </a:p>
          <a:p>
            <a:pPr lvl="1"/>
            <a:r>
              <a:rPr lang="en-US" dirty="0" smtClean="0"/>
              <a:t>亚马逊 S3</a:t>
            </a:r>
          </a:p>
          <a:p>
            <a:pPr lvl="1"/>
            <a:r>
              <a:rPr lang="en-US" dirty="0" err="1" smtClean="0"/>
              <a:t>OpenStack</a:t>
            </a:r>
            <a:r>
              <a:rPr lang="en-US" dirty="0" smtClean="0"/>
              <a:t> Swift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524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 </a:t>
            </a:r>
            <a:r>
              <a:rPr lang="en-US" dirty="0" err="1" smtClean="0"/>
              <a:t>vs</a:t>
            </a:r>
            <a:r>
              <a:rPr lang="en-US" dirty="0" smtClean="0"/>
              <a:t> 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4702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SAN</a:t>
            </a:r>
          </a:p>
          <a:p>
            <a:pPr lvl="1"/>
            <a:r>
              <a:rPr lang="en-US" dirty="0"/>
              <a:t>Storage Area Network (SAN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 </a:t>
            </a:r>
            <a:r>
              <a:rPr lang="en-US" dirty="0"/>
              <a:t>servers connected via special purpose </a:t>
            </a:r>
            <a:r>
              <a:rPr lang="en-US" dirty="0" smtClean="0"/>
              <a:t>storage</a:t>
            </a:r>
            <a:r>
              <a:rPr lang="zh-CN" altLang="en-US" dirty="0" smtClean="0"/>
              <a:t> </a:t>
            </a:r>
            <a:r>
              <a:rPr lang="en-US" dirty="0" smtClean="0"/>
              <a:t>network</a:t>
            </a:r>
            <a:r>
              <a:rPr lang="en-US" dirty="0"/>
              <a:t>, e.g., </a:t>
            </a:r>
            <a:r>
              <a:rPr lang="en-US" dirty="0" err="1"/>
              <a:t>Fibre</a:t>
            </a:r>
            <a:r>
              <a:rPr lang="en-US" dirty="0"/>
              <a:t> </a:t>
            </a:r>
            <a:r>
              <a:rPr lang="en-US" dirty="0" smtClean="0"/>
              <a:t>Channel</a:t>
            </a:r>
          </a:p>
          <a:p>
            <a:pPr lvl="1"/>
            <a:endParaRPr lang="en-US" dirty="0"/>
          </a:p>
          <a:p>
            <a:r>
              <a:rPr lang="en-US" dirty="0" smtClean="0"/>
              <a:t>NAS</a:t>
            </a:r>
          </a:p>
          <a:p>
            <a:pPr lvl="1"/>
            <a:r>
              <a:rPr lang="en-US" dirty="0"/>
              <a:t>Network attached storage (NAS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Storage </a:t>
            </a:r>
            <a:r>
              <a:rPr lang="en-US" dirty="0"/>
              <a:t>servers accessed over a general purpose network</a:t>
            </a:r>
            <a:r>
              <a:rPr lang="en-US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e.g</a:t>
            </a:r>
            <a:r>
              <a:rPr lang="en-US" dirty="0"/>
              <a:t>., Ethernet</a:t>
            </a:r>
          </a:p>
        </p:txBody>
      </p:sp>
    </p:spTree>
    <p:extLst>
      <p:ext uri="{BB962C8B-B14F-4D97-AF65-F5344CB8AC3E}">
        <p14:creationId xmlns:p14="http://schemas.microsoft.com/office/powerpoint/2010/main" val="2969963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传统的块接口 </a:t>
            </a:r>
            <a:r>
              <a:rPr lang="en-US" dirty="0" smtClean="0"/>
              <a:t>Storage Area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4841"/>
            <a:ext cx="9144000" cy="35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68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Attached Storage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10" y="1742836"/>
            <a:ext cx="7530787" cy="44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594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常用的NAS的块接口协议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iSCSI</a:t>
            </a:r>
            <a:r>
              <a:rPr lang="en-US" dirty="0"/>
              <a:t> (Internet-SCSI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SCSI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TCP/IP</a:t>
            </a:r>
            <a:endParaRPr lang="en-US" dirty="0"/>
          </a:p>
          <a:p>
            <a:r>
              <a:rPr lang="en-US" dirty="0" err="1"/>
              <a:t>iFCP</a:t>
            </a:r>
            <a:r>
              <a:rPr lang="en-US" dirty="0"/>
              <a:t> (Internet Fiber Channel Protocol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SAN</a:t>
            </a:r>
            <a:r>
              <a:rPr lang="zh-CN" altLang="en-US" dirty="0" smtClean="0"/>
              <a:t>设备直接使用</a:t>
            </a:r>
            <a:r>
              <a:rPr lang="en-US" altLang="zh-CN" dirty="0" smtClean="0"/>
              <a:t>TCP/IP</a:t>
            </a:r>
            <a:r>
              <a:rPr lang="zh-CN" altLang="en-US" dirty="0" smtClean="0"/>
              <a:t>通讯</a:t>
            </a:r>
            <a:endParaRPr lang="en-US" dirty="0"/>
          </a:p>
          <a:p>
            <a:r>
              <a:rPr lang="en-US" dirty="0"/>
              <a:t>FCIP (</a:t>
            </a:r>
            <a:r>
              <a:rPr lang="en-US" dirty="0" err="1" smtClean="0"/>
              <a:t>Fibre</a:t>
            </a:r>
            <a:r>
              <a:rPr lang="en-US" dirty="0" smtClean="0"/>
              <a:t> </a:t>
            </a:r>
            <a:r>
              <a:rPr lang="en-US" dirty="0"/>
              <a:t>Channel over IP</a:t>
            </a:r>
            <a:r>
              <a:rPr lang="en-US" dirty="0" smtClean="0"/>
              <a:t>)</a:t>
            </a:r>
          </a:p>
          <a:p>
            <a:pPr lvl="1"/>
            <a:r>
              <a:rPr lang="zh-CN" altLang="en-US" dirty="0" smtClean="0"/>
              <a:t>将</a:t>
            </a:r>
            <a:r>
              <a:rPr lang="en-US" altLang="zh-CN" dirty="0" smtClean="0"/>
              <a:t>FC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IP</a:t>
            </a:r>
            <a:r>
              <a:rPr lang="zh-CN" altLang="en-US" dirty="0" smtClean="0"/>
              <a:t>隧道转发</a:t>
            </a:r>
            <a:endParaRPr lang="en-US" dirty="0"/>
          </a:p>
          <a:p>
            <a:r>
              <a:rPr lang="en-US" dirty="0" err="1"/>
              <a:t>FCoE</a:t>
            </a:r>
            <a:r>
              <a:rPr lang="en-US" dirty="0"/>
              <a:t> (</a:t>
            </a:r>
            <a:r>
              <a:rPr lang="en-US" dirty="0" err="1" smtClean="0"/>
              <a:t>Fibre</a:t>
            </a:r>
            <a:r>
              <a:rPr lang="en-US" dirty="0" smtClean="0"/>
              <a:t> </a:t>
            </a:r>
            <a:r>
              <a:rPr lang="en-US" dirty="0"/>
              <a:t>Channel over Ethernet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zh-CN" altLang="en-US" dirty="0" smtClean="0"/>
              <a:t>直接在</a:t>
            </a:r>
            <a:r>
              <a:rPr lang="en-US" altLang="zh-CN" dirty="0" smtClean="0"/>
              <a:t>Ethernet</a:t>
            </a:r>
            <a:r>
              <a:rPr lang="zh-CN" altLang="en-US" dirty="0" smtClean="0"/>
              <a:t>上跑</a:t>
            </a:r>
            <a:r>
              <a:rPr lang="en-US" altLang="zh-CN" dirty="0" smtClean="0"/>
              <a:t>FC</a:t>
            </a:r>
            <a:r>
              <a:rPr lang="zh-CN" altLang="en-US" dirty="0" smtClean="0"/>
              <a:t>协议，需要</a:t>
            </a:r>
            <a:r>
              <a:rPr lang="en-US" altLang="zh-CN" dirty="0" smtClean="0"/>
              <a:t>Ethernet</a:t>
            </a:r>
            <a:r>
              <a:rPr lang="zh-CN" altLang="en-US" dirty="0" smtClean="0"/>
              <a:t>硬件支持拥塞控制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74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S3对象存储接口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7823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协议的</a:t>
            </a:r>
            <a:r>
              <a:rPr lang="en-US" altLang="zh-CN" dirty="0" smtClean="0"/>
              <a:t>REST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扁平命名空间 </a:t>
            </a:r>
            <a:r>
              <a:rPr lang="en-US" altLang="zh-CN" dirty="0" smtClean="0"/>
              <a:t>(key,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value)</a:t>
            </a:r>
          </a:p>
          <a:p>
            <a:pPr lvl="1"/>
            <a:r>
              <a:rPr lang="en-US" dirty="0"/>
              <a:t>photos/2006/February/</a:t>
            </a:r>
            <a:r>
              <a:rPr lang="en-US" dirty="0" err="1" smtClean="0"/>
              <a:t>sample.jpg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91" y="2280050"/>
            <a:ext cx="3912514" cy="909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596" y="3352387"/>
            <a:ext cx="4356100" cy="2006600"/>
          </a:xfrm>
          <a:prstGeom prst="rect">
            <a:avLst/>
          </a:prstGeom>
        </p:spPr>
      </p:pic>
      <p:sp>
        <p:nvSpPr>
          <p:cNvPr id="6" name="Curved Down Arrow 5"/>
          <p:cNvSpPr/>
          <p:nvPr/>
        </p:nvSpPr>
        <p:spPr>
          <a:xfrm rot="2977645">
            <a:off x="4820841" y="2540520"/>
            <a:ext cx="1170282" cy="61232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rved Down Arrow 7"/>
          <p:cNvSpPr/>
          <p:nvPr/>
        </p:nvSpPr>
        <p:spPr>
          <a:xfrm rot="13868366">
            <a:off x="3266178" y="3531505"/>
            <a:ext cx="1170282" cy="61232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虚拟化总结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优势</a:t>
            </a:r>
            <a:endParaRPr lang="en-US" altLang="zh-CN" dirty="0" smtClean="0"/>
          </a:p>
          <a:p>
            <a:pPr lvl="1"/>
            <a:r>
              <a:rPr lang="en-US" altLang="en-US" dirty="0" smtClean="0"/>
              <a:t>统一、</a:t>
            </a:r>
            <a:r>
              <a:rPr lang="zh-CN" altLang="en-US" dirty="0" smtClean="0"/>
              <a:t>抽象的接口隐藏了复杂的物理硬件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灵活，可以软件定义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易于管理，更容易保证安全</a:t>
            </a:r>
            <a:endParaRPr lang="en-US" altLang="zh-CN" dirty="0" smtClean="0"/>
          </a:p>
          <a:p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虚拟化有一定的资源开销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通常没有实现性能的隔离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过多层的抽象</a:t>
            </a:r>
            <a:r>
              <a:rPr lang="zh-CN" altLang="en-US" dirty="0"/>
              <a:t>：</a:t>
            </a:r>
            <a:r>
              <a:rPr lang="zh-CN" altLang="en-US" dirty="0" smtClean="0"/>
              <a:t>如何调试？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19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大数据硬件架构的基本框架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25392" y="5679216"/>
            <a:ext cx="191154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网络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99873" y="5679216"/>
            <a:ext cx="191154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37614" y="5679216"/>
            <a:ext cx="191154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存储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37613" y="4845416"/>
            <a:ext cx="1911549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存储虚拟化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37613" y="3729400"/>
            <a:ext cx="6773807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“云”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37614" y="2522065"/>
            <a:ext cx="177197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Hadoop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063074" y="2522065"/>
            <a:ext cx="177197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Spark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139851" y="2522065"/>
            <a:ext cx="177197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25391" y="4845416"/>
            <a:ext cx="1911549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网络虚拟化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99873" y="4845416"/>
            <a:ext cx="1911549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计算虚拟化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7613" y="1487093"/>
            <a:ext cx="177197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03970" y="1487093"/>
            <a:ext cx="177197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389959" y="1487093"/>
            <a:ext cx="177197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64962" y="1487093"/>
            <a:ext cx="177197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237994" y="1487093"/>
            <a:ext cx="1771978" cy="833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229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从虚拟化到云</a:t>
            </a:r>
            <a:r>
              <a:rPr lang="zh-CN" altLang="en-US" dirty="0" smtClean="0"/>
              <a:t>：资源调度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11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典型云计算系统举例</a:t>
            </a:r>
            <a:r>
              <a:rPr lang="en-US" altLang="zh-CN" dirty="0" err="1" smtClean="0"/>
              <a:t>:Openstack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78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Openstack的目标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000000"/>
                </a:solidFill>
                <a:latin typeface="Lucinda grande" charset="0"/>
                <a:ea typeface="ヒラギノ角ゴ ProN W3" charset="0"/>
                <a:cs typeface="Lucinda grande" charset="0"/>
              </a:rPr>
              <a:t>A cloud operating system that turns datacenters into pools of resources – the next evolution from server virtualization</a:t>
            </a:r>
          </a:p>
          <a:p>
            <a:endParaRPr lang="en-US" dirty="0">
              <a:solidFill>
                <a:srgbClr val="000000"/>
              </a:solidFill>
              <a:latin typeface="Lucinda grande" charset="0"/>
              <a:ea typeface="ヒラギノ角ゴ ProN W3" charset="0"/>
              <a:cs typeface="Lucinda grande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Lucinda grande" charset="0"/>
                <a:ea typeface="ヒラギノ角ゴ ProN W3" charset="0"/>
                <a:cs typeface="Lucinda grande" charset="0"/>
              </a:rPr>
              <a:t>Provides a management layer for controlling, automating, and efficiently allocating these resources</a:t>
            </a:r>
          </a:p>
          <a:p>
            <a:endParaRPr lang="en-US" dirty="0">
              <a:solidFill>
                <a:srgbClr val="000000"/>
              </a:solidFill>
              <a:latin typeface="Lucinda grande" charset="0"/>
              <a:ea typeface="ヒラギノ角ゴ ProN W3" charset="0"/>
              <a:cs typeface="Lucinda grande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Lucinda grande" charset="0"/>
                <a:ea typeface="ヒラギノ角ゴ ProN W3" charset="0"/>
                <a:cs typeface="Lucinda grande" charset="0"/>
              </a:rPr>
              <a:t>Empowers operators, sys admins and end users via self-service portals (“I want AWS-type service!”)</a:t>
            </a:r>
          </a:p>
          <a:p>
            <a:endParaRPr lang="en-US" dirty="0">
              <a:solidFill>
                <a:srgbClr val="000000"/>
              </a:solidFill>
              <a:latin typeface="Lucinda grande" charset="0"/>
              <a:ea typeface="ヒラギノ角ゴ ProN W3" charset="0"/>
              <a:cs typeface="Lucinda grande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Lucinda grande" charset="0"/>
                <a:ea typeface="ヒラギノ角ゴ ProN W3" charset="0"/>
                <a:cs typeface="Lucinda grande" charset="0"/>
              </a:rPr>
              <a:t>Gives developers the capability to build cloud-aware applications via standard APIs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173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Openstack</a:t>
            </a:r>
            <a:r>
              <a:rPr lang="zh-CN" altLang="en-US" dirty="0" smtClean="0"/>
              <a:t>是当今最热门企业软件之一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08" y="1417638"/>
            <a:ext cx="2895599" cy="939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91" y="1731020"/>
            <a:ext cx="3110417" cy="2027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59117"/>
            <a:ext cx="3142935" cy="2078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551" y="2357554"/>
            <a:ext cx="2743671" cy="1816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541" y="1731020"/>
            <a:ext cx="2685415" cy="1731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6940" y="4174182"/>
            <a:ext cx="2685415" cy="1792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4222" y="3781123"/>
            <a:ext cx="2861733" cy="4642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951" y="6309637"/>
            <a:ext cx="354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社区中包括 </a:t>
            </a:r>
            <a:r>
              <a:rPr lang="en-US" altLang="zh-CN" dirty="0" smtClean="0"/>
              <a:t>19000</a:t>
            </a:r>
            <a:r>
              <a:rPr lang="zh-CN" altLang="en-US" dirty="0" smtClean="0"/>
              <a:t>人，</a:t>
            </a:r>
            <a:r>
              <a:rPr lang="en-US" altLang="zh-CN" dirty="0" smtClean="0"/>
              <a:t>145</a:t>
            </a:r>
            <a:r>
              <a:rPr lang="zh-CN" altLang="en-US" dirty="0" smtClean="0"/>
              <a:t>个国家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56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OpenStack</a:t>
            </a:r>
            <a:r>
              <a:rPr lang="zh-CN" altLang="en-US" dirty="0" smtClean="0"/>
              <a:t>的基本组件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66" y="1604538"/>
            <a:ext cx="7467600" cy="488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99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Openstack的计算节点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7" y="1706421"/>
            <a:ext cx="6976533" cy="445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3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Openstack</a:t>
            </a:r>
            <a:r>
              <a:rPr lang="zh-CN" altLang="en-US" dirty="0" smtClean="0"/>
              <a:t>用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实现的虚拟</a:t>
            </a:r>
            <a:r>
              <a:rPr lang="en-US" dirty="0" smtClean="0"/>
              <a:t>网络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417638"/>
            <a:ext cx="7213600" cy="53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23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Openstack的调度器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820334"/>
            <a:ext cx="7213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93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Openstack实现的虚拟</a:t>
            </a:r>
            <a:r>
              <a:rPr lang="zh-CN" altLang="en-US" dirty="0" smtClean="0"/>
              <a:t>块</a:t>
            </a:r>
            <a:r>
              <a:rPr lang="en-US" dirty="0" smtClean="0"/>
              <a:t>存储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417638"/>
            <a:ext cx="65151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342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其它组件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鉴权服务 </a:t>
            </a:r>
            <a:r>
              <a:rPr lang="en-US" altLang="zh-CN" dirty="0" smtClean="0"/>
              <a:t>(Keystone)</a:t>
            </a:r>
          </a:p>
          <a:p>
            <a:r>
              <a:rPr lang="zh-CN" altLang="en-US" dirty="0" smtClean="0"/>
              <a:t>用户界面 </a:t>
            </a:r>
            <a:r>
              <a:rPr lang="en-US" altLang="zh-CN" dirty="0" smtClean="0"/>
              <a:t>(Horizon)</a:t>
            </a:r>
            <a:r>
              <a:rPr lang="zh-CN" altLang="en-US" dirty="0" smtClean="0"/>
              <a:t> 和命令行工具</a:t>
            </a:r>
            <a:r>
              <a:rPr lang="en-US" altLang="zh-CN" dirty="0" smtClean="0"/>
              <a:t>(CLI)</a:t>
            </a:r>
          </a:p>
          <a:p>
            <a:r>
              <a:rPr lang="zh-CN" altLang="en-US" dirty="0" smtClean="0"/>
              <a:t>对象存储</a:t>
            </a:r>
            <a:r>
              <a:rPr lang="en-US" altLang="zh-CN" dirty="0" smtClean="0"/>
              <a:t> (Swift)</a:t>
            </a:r>
          </a:p>
          <a:p>
            <a:r>
              <a:rPr lang="zh-CN" altLang="en-US" dirty="0" smtClean="0"/>
              <a:t>虚拟机镜像存储</a:t>
            </a:r>
            <a:r>
              <a:rPr lang="en-US" altLang="zh-CN" dirty="0" smtClean="0"/>
              <a:t> (Glance)</a:t>
            </a:r>
          </a:p>
          <a:p>
            <a:r>
              <a:rPr lang="zh-CN" altLang="en-US" dirty="0" smtClean="0"/>
              <a:t>消息队列</a:t>
            </a:r>
            <a:endParaRPr lang="en-US" altLang="zh-CN" dirty="0" smtClean="0"/>
          </a:p>
          <a:p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9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41300"/>
            <a:ext cx="8229600" cy="368300"/>
          </a:xfrm>
          <a:noFill/>
        </p:spPr>
        <p:txBody>
          <a:bodyPr lIns="90487" tIns="44450" rIns="90487" bIns="44450">
            <a:normAutofit fontScale="90000"/>
          </a:bodyPr>
          <a:lstStyle/>
          <a:p>
            <a:r>
              <a:rPr lang="zh-CN" altLang="en-US" dirty="0" smtClean="0">
                <a:latin typeface="Helvetica" charset="0"/>
                <a:ea typeface="ＭＳ Ｐゴシック" charset="0"/>
                <a:cs typeface="ＭＳ Ｐゴシック" charset="0"/>
              </a:rPr>
              <a:t>摩尔定律：能跟上大数据要求么？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9458" name="Group 3"/>
          <p:cNvGrpSpPr>
            <a:grpSpLocks/>
          </p:cNvGrpSpPr>
          <p:nvPr/>
        </p:nvGrpSpPr>
        <p:grpSpPr bwMode="auto">
          <a:xfrm>
            <a:off x="4724400" y="1676400"/>
            <a:ext cx="4419600" cy="4629150"/>
            <a:chOff x="0" y="1008"/>
            <a:chExt cx="2784" cy="2916"/>
          </a:xfrm>
        </p:grpSpPr>
        <p:sp>
          <p:nvSpPr>
            <p:cNvPr id="19463" name="Rectangle 4"/>
            <p:cNvSpPr>
              <a:spLocks noChangeArrowheads="1"/>
            </p:cNvSpPr>
            <p:nvPr/>
          </p:nvSpPr>
          <p:spPr bwMode="auto">
            <a:xfrm>
              <a:off x="144" y="2544"/>
              <a:ext cx="2640" cy="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7" tIns="44450" rIns="90487" bIns="44450">
              <a:spAutoFit/>
            </a:bodyPr>
            <a:lstStyle/>
            <a:p>
              <a:r>
                <a:rPr lang="en-US" b="0">
                  <a:latin typeface="Arial" charset="0"/>
                </a:rPr>
                <a:t>2X transistors/Chip Every 1.5 years</a:t>
              </a:r>
            </a:p>
            <a:p>
              <a:r>
                <a:rPr lang="en-US" sz="2400" b="0">
                  <a:latin typeface="Arial" charset="0"/>
                </a:rPr>
                <a:t>Called “</a:t>
              </a:r>
              <a:r>
                <a:rPr lang="en-US" altLang="ja-JP" sz="2400" b="0" u="sng">
                  <a:solidFill>
                    <a:schemeClr val="hlink"/>
                  </a:solidFill>
                  <a:latin typeface="Arial" charset="0"/>
                </a:rPr>
                <a:t>Moore</a:t>
              </a:r>
              <a:r>
                <a:rPr lang="ja-JP" altLang="en-US" sz="2400" b="0" u="sng">
                  <a:solidFill>
                    <a:schemeClr val="hlink"/>
                  </a:solidFill>
                  <a:latin typeface="Arial" charset="0"/>
                </a:rPr>
                <a:t>’</a:t>
              </a:r>
              <a:r>
                <a:rPr lang="en-US" altLang="ja-JP" sz="2400" b="0" u="sng">
                  <a:solidFill>
                    <a:schemeClr val="hlink"/>
                  </a:solidFill>
                  <a:latin typeface="Arial" charset="0"/>
                </a:rPr>
                <a:t>s Law</a:t>
              </a:r>
              <a:r>
                <a:rPr lang="en-US" sz="2400" b="0" u="sng">
                  <a:solidFill>
                    <a:schemeClr val="hlink"/>
                  </a:solidFill>
                  <a:latin typeface="Arial" charset="0"/>
                </a:rPr>
                <a:t>”</a:t>
              </a:r>
              <a:endParaRPr lang="en-US" altLang="ja-JP" sz="2400" b="0">
                <a:latin typeface="Arial" charset="0"/>
              </a:endParaRPr>
            </a:p>
            <a:p>
              <a:endParaRPr kumimoji="1" lang="en-US" sz="2000" b="0">
                <a:latin typeface="Arial" charset="0"/>
              </a:endParaRPr>
            </a:p>
            <a:p>
              <a:endParaRPr lang="en-US" b="0">
                <a:latin typeface="Arial" charset="0"/>
              </a:endParaRPr>
            </a:p>
            <a:p>
              <a:endParaRPr lang="en-US" sz="2400" b="0">
                <a:latin typeface="Arial" charset="0"/>
              </a:endParaRPr>
            </a:p>
            <a:p>
              <a:r>
                <a:rPr lang="en-US" sz="2400" b="0">
                  <a:latin typeface="Arial" charset="0"/>
                </a:rPr>
                <a:t> </a:t>
              </a:r>
            </a:p>
          </p:txBody>
        </p:sp>
        <p:sp>
          <p:nvSpPr>
            <p:cNvPr id="19464" name="Rectangle 5"/>
            <p:cNvSpPr>
              <a:spLocks noChangeArrowheads="1"/>
            </p:cNvSpPr>
            <p:nvPr/>
          </p:nvSpPr>
          <p:spPr bwMode="auto">
            <a:xfrm>
              <a:off x="1491" y="1690"/>
              <a:ext cx="98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>
              <a:spAutoFit/>
            </a:bodyPr>
            <a:lstStyle/>
            <a:p>
              <a:r>
                <a:rPr lang="en-US">
                  <a:latin typeface="Arial" charset="0"/>
                </a:rPr>
                <a:t>Moore</a:t>
              </a:r>
              <a:r>
                <a:rPr lang="ja-JP" altLang="en-US">
                  <a:latin typeface="Arial" charset="0"/>
                </a:rPr>
                <a:t>’</a:t>
              </a:r>
              <a:r>
                <a:rPr lang="en-US" altLang="ja-JP">
                  <a:latin typeface="Arial" charset="0"/>
                </a:rPr>
                <a:t>s Law</a:t>
              </a:r>
              <a:endParaRPr lang="en-US">
                <a:latin typeface="Arial" charset="0"/>
              </a:endParaRPr>
            </a:p>
          </p:txBody>
        </p:sp>
        <p:pic>
          <p:nvPicPr>
            <p:cNvPr id="19465" name="Picture 6" descr="moores-la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08"/>
              <a:ext cx="2688" cy="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6" name="Rectangle 7"/>
            <p:cNvSpPr>
              <a:spLocks noChangeArrowheads="1"/>
            </p:cNvSpPr>
            <p:nvPr/>
          </p:nvSpPr>
          <p:spPr bwMode="auto">
            <a:xfrm>
              <a:off x="288" y="3168"/>
              <a:ext cx="240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400" b="0">
                  <a:latin typeface="Arial" charset="0"/>
                </a:rPr>
                <a:t>Microprocessors have become smaller, denser, and more powerful.</a:t>
              </a:r>
            </a:p>
          </p:txBody>
        </p:sp>
      </p:grpSp>
      <p:grpSp>
        <p:nvGrpSpPr>
          <p:cNvPr id="19459" name="Group 8"/>
          <p:cNvGrpSpPr>
            <a:grpSpLocks/>
          </p:cNvGrpSpPr>
          <p:nvPr/>
        </p:nvGrpSpPr>
        <p:grpSpPr bwMode="auto">
          <a:xfrm>
            <a:off x="123825" y="809625"/>
            <a:ext cx="4724400" cy="5133975"/>
            <a:chOff x="2784" y="528"/>
            <a:chExt cx="2976" cy="3234"/>
          </a:xfrm>
        </p:grpSpPr>
        <p:sp>
          <p:nvSpPr>
            <p:cNvPr id="19460" name="Rectangle 9"/>
            <p:cNvSpPr>
              <a:spLocks noChangeArrowheads="1"/>
            </p:cNvSpPr>
            <p:nvPr/>
          </p:nvSpPr>
          <p:spPr bwMode="auto">
            <a:xfrm>
              <a:off x="2946" y="2928"/>
              <a:ext cx="2814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en-US" sz="2000" b="0">
                  <a:latin typeface="Arial" charset="0"/>
                </a:rPr>
                <a:t>Gordon Moore (co-founder of Intel) predicted in 1965 that the transistor density of semiconductor chips would double roughly every 18 months. </a:t>
              </a:r>
            </a:p>
          </p:txBody>
        </p:sp>
        <p:pic>
          <p:nvPicPr>
            <p:cNvPr id="19461" name="Picture 10" descr="moor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632"/>
              <a:ext cx="1200" cy="1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2" name="Picture 11" descr="moo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528"/>
              <a:ext cx="1920" cy="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204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一个虚拟机的生命周期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(省略了所有的鉴权操作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用户通过界面或命令行向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发送</a:t>
            </a:r>
            <a:r>
              <a:rPr lang="en-US" altLang="zh-CN" dirty="0" smtClean="0"/>
              <a:t>’create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instance’</a:t>
            </a:r>
          </a:p>
          <a:p>
            <a:r>
              <a:rPr lang="en-US" dirty="0" smtClean="0"/>
              <a:t>API</a:t>
            </a:r>
            <a:r>
              <a:rPr lang="zh-CN" altLang="en-US" dirty="0" smtClean="0"/>
              <a:t>节点记录新虚拟机信息，发送调度请求给调度器</a:t>
            </a:r>
            <a:endParaRPr lang="en-US" altLang="zh-CN" dirty="0" smtClean="0"/>
          </a:p>
          <a:p>
            <a:r>
              <a:rPr lang="zh-CN" altLang="en-US" dirty="0" smtClean="0"/>
              <a:t>调度器找到可用的计算节点，向计算节点发送</a:t>
            </a:r>
            <a:r>
              <a:rPr lang="en-US" altLang="zh-CN" dirty="0" smtClean="0"/>
              <a:t>’</a:t>
            </a:r>
            <a:r>
              <a:rPr lang="en-US" altLang="zh-CN" dirty="0" err="1" smtClean="0"/>
              <a:t>vm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provision’</a:t>
            </a:r>
            <a:r>
              <a:rPr lang="zh-CN" altLang="en-US" dirty="0" smtClean="0"/>
              <a:t>请求</a:t>
            </a:r>
            <a:endParaRPr lang="en-US" altLang="zh-CN" dirty="0" smtClean="0"/>
          </a:p>
          <a:p>
            <a:r>
              <a:rPr lang="zh-CN" altLang="en-US" dirty="0" smtClean="0"/>
              <a:t>计算节点通过虚拟机</a:t>
            </a:r>
            <a:r>
              <a:rPr lang="en-US" altLang="zh-CN" dirty="0" smtClean="0"/>
              <a:t>hypervisor</a:t>
            </a:r>
            <a:r>
              <a:rPr lang="zh-CN" altLang="en-US" dirty="0" smtClean="0"/>
              <a:t>启动虚拟机</a:t>
            </a:r>
            <a:endParaRPr lang="en-US" altLang="zh-CN" dirty="0" smtClean="0"/>
          </a:p>
          <a:p>
            <a:r>
              <a:rPr lang="en-US" altLang="zh-CN" dirty="0" smtClean="0"/>
              <a:t>Hypervisor</a:t>
            </a:r>
            <a:r>
              <a:rPr lang="zh-CN" altLang="en-US" dirty="0" smtClean="0"/>
              <a:t>去镜像存储服务获取虚拟机磁盘镜像</a:t>
            </a:r>
            <a:endParaRPr lang="en-US" altLang="zh-CN" dirty="0" smtClean="0"/>
          </a:p>
          <a:p>
            <a:r>
              <a:rPr lang="zh-CN" altLang="en-US" dirty="0" smtClean="0"/>
              <a:t>计算节点向网络节点发信息，请求给新创虚拟机分配网络资源</a:t>
            </a:r>
            <a:endParaRPr lang="en-US" altLang="zh-CN" dirty="0" smtClean="0"/>
          </a:p>
          <a:p>
            <a:r>
              <a:rPr lang="zh-CN" altLang="en-US" dirty="0" smtClean="0"/>
              <a:t>网络节点通过配置虚拟交换机配置网桥，</a:t>
            </a:r>
            <a:r>
              <a:rPr lang="en-US" altLang="zh-CN" dirty="0" smtClean="0"/>
              <a:t>VLAN</a:t>
            </a:r>
            <a:r>
              <a:rPr lang="zh-CN" altLang="en-US" dirty="0" smtClean="0"/>
              <a:t>等，实现虚拟网络，并在数据库中记录网络信息</a:t>
            </a:r>
            <a:endParaRPr lang="en-US" altLang="zh-CN" dirty="0" smtClean="0"/>
          </a:p>
          <a:p>
            <a:r>
              <a:rPr lang="zh-CN" altLang="en-US" dirty="0" smtClean="0"/>
              <a:t>计算节点向虚拟存储服务要求新建虚拟磁盘卷，并通过</a:t>
            </a:r>
            <a:r>
              <a:rPr lang="en-US" altLang="zh-CN" dirty="0" err="1" smtClean="0"/>
              <a:t>iSCSI</a:t>
            </a:r>
            <a:r>
              <a:rPr lang="zh-CN" altLang="en-US" dirty="0" smtClean="0"/>
              <a:t>协议挂载</a:t>
            </a:r>
            <a:endParaRPr lang="en-US" altLang="zh-CN" dirty="0" smtClean="0"/>
          </a:p>
          <a:p>
            <a:r>
              <a:rPr lang="zh-CN" altLang="en-US" dirty="0" smtClean="0"/>
              <a:t>用户通过界面查询虚拟机创建的结果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44095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本周总结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28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11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78325-2057-9F49-A75D-7AA5907C6EAE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16924"/>
            <a:ext cx="7434197" cy="65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1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6350" y="850900"/>
          <a:ext cx="9145588" cy="496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" name="Chart" r:id="rId5" imgW="8369300" imgH="4546600" progId="Excel.Chart.8">
                  <p:embed/>
                </p:oleObj>
              </mc:Choice>
              <mc:Fallback>
                <p:oleObj name="Chart" r:id="rId5" imgW="8369300" imgH="4546600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" y="850900"/>
                        <a:ext cx="9145588" cy="4964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 charset="0"/>
                <a:ea typeface="ＭＳ Ｐゴシック" charset="0"/>
                <a:cs typeface="ＭＳ Ｐゴシック" charset="0"/>
              </a:rPr>
              <a:t>Joy</a:t>
            </a:r>
            <a:r>
              <a:rPr lang="zh-CN" altLang="en-US" dirty="0" smtClean="0">
                <a:latin typeface="Helvetica" charset="0"/>
                <a:ea typeface="ＭＳ Ｐゴシック" charset="0"/>
                <a:cs typeface="ＭＳ Ｐゴシック" charset="0"/>
              </a:rPr>
              <a:t>定律在</a:t>
            </a:r>
            <a:r>
              <a:rPr lang="en-US" altLang="zh-CN" dirty="0" smtClean="0">
                <a:latin typeface="Helvetica" charset="0"/>
                <a:ea typeface="ＭＳ Ｐゴシック" charset="0"/>
                <a:cs typeface="ＭＳ Ｐゴシック" charset="0"/>
              </a:rPr>
              <a:t>2002</a:t>
            </a:r>
            <a:r>
              <a:rPr lang="zh-CN" altLang="en-US" dirty="0" smtClean="0">
                <a:latin typeface="Helvetica" charset="0"/>
                <a:ea typeface="ＭＳ Ｐゴシック" charset="0"/>
                <a:cs typeface="ＭＳ Ｐゴシック" charset="0"/>
              </a:rPr>
              <a:t>年后不再正确</a:t>
            </a:r>
            <a:endParaRPr lang="en-US" dirty="0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152400" y="5546725"/>
            <a:ext cx="487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sz="2000" b="0">
                <a:latin typeface="Arial" charset="0"/>
                <a:cs typeface="Arial" charset="0"/>
              </a:rPr>
              <a:t> VAX	        : 25%/year 1978 to 1986</a:t>
            </a:r>
          </a:p>
          <a:p>
            <a:pPr eaLnBrk="1" hangingPunct="1">
              <a:buFontTx/>
              <a:buChar char="•"/>
            </a:pPr>
            <a:r>
              <a:rPr lang="en-US" sz="2000" b="0">
                <a:latin typeface="Arial" charset="0"/>
                <a:cs typeface="Arial" charset="0"/>
              </a:rPr>
              <a:t> RISC + x86: 52%/year 1986 to 2002</a:t>
            </a:r>
          </a:p>
          <a:p>
            <a:pPr eaLnBrk="1" hangingPunct="1">
              <a:buFontTx/>
              <a:buChar char="•"/>
            </a:pPr>
            <a:r>
              <a:rPr lang="en-US" sz="2000" b="0">
                <a:latin typeface="Arial" charset="0"/>
                <a:cs typeface="Arial" charset="0"/>
              </a:rPr>
              <a:t> RISC + x86: ??%/year 2002 to present</a:t>
            </a:r>
          </a:p>
        </p:txBody>
      </p:sp>
      <p:sp>
        <p:nvSpPr>
          <p:cNvPr id="20484" name="Text Box 5"/>
          <p:cNvSpPr txBox="1">
            <a:spLocks noChangeArrowheads="1"/>
          </p:cNvSpPr>
          <p:nvPr/>
        </p:nvSpPr>
        <p:spPr bwMode="auto">
          <a:xfrm>
            <a:off x="1143000" y="1143000"/>
            <a:ext cx="49799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b="0" dirty="0">
                <a:latin typeface="Times" charset="0"/>
              </a:rPr>
              <a:t>From Hennessy and Patterson, </a:t>
            </a:r>
            <a:r>
              <a:rPr lang="en-US" sz="1600" b="0" i="1" dirty="0">
                <a:latin typeface="Times" charset="0"/>
              </a:rPr>
              <a:t>Computer Architecture: A Quantitative Approach</a:t>
            </a:r>
            <a:r>
              <a:rPr lang="en-US" sz="1600" b="0" dirty="0">
                <a:latin typeface="Times" charset="0"/>
              </a:rPr>
              <a:t>, 4th edition, Sept. 15, 2006</a:t>
            </a:r>
          </a:p>
        </p:txBody>
      </p:sp>
      <p:sp>
        <p:nvSpPr>
          <p:cNvPr id="297990" name="Text Box 6"/>
          <p:cNvSpPr txBox="1">
            <a:spLocks noChangeArrowheads="1"/>
          </p:cNvSpPr>
          <p:nvPr/>
        </p:nvSpPr>
        <p:spPr bwMode="auto">
          <a:xfrm>
            <a:off x="4572000" y="3733800"/>
            <a:ext cx="4419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Arial" charset="0"/>
                <a:sym typeface="Symbol" charset="0"/>
              </a:rPr>
              <a:t> </a:t>
            </a:r>
            <a:r>
              <a:rPr lang="en-US">
                <a:solidFill>
                  <a:srgbClr val="FF0000"/>
                </a:solidFill>
                <a:latin typeface="Arial" charset="0"/>
              </a:rPr>
              <a:t>Sea change in chip design: multiple “cores” or processors per chip</a:t>
            </a:r>
          </a:p>
        </p:txBody>
      </p:sp>
      <p:sp>
        <p:nvSpPr>
          <p:cNvPr id="20486" name="Text Box 7"/>
          <p:cNvSpPr txBox="1">
            <a:spLocks noChangeArrowheads="1"/>
          </p:cNvSpPr>
          <p:nvPr/>
        </p:nvSpPr>
        <p:spPr bwMode="auto">
          <a:xfrm>
            <a:off x="8686800" y="898525"/>
            <a:ext cx="49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b="0">
                <a:solidFill>
                  <a:srgbClr val="FF0000"/>
                </a:solidFill>
                <a:latin typeface="Arial" charset="0"/>
              </a:rPr>
              <a:t>3X</a:t>
            </a:r>
          </a:p>
        </p:txBody>
      </p:sp>
      <p:sp>
        <p:nvSpPr>
          <p:cNvPr id="20487" name="Line 8"/>
          <p:cNvSpPr>
            <a:spLocks noChangeShapeType="1"/>
          </p:cNvSpPr>
          <p:nvPr/>
        </p:nvSpPr>
        <p:spPr bwMode="auto">
          <a:xfrm>
            <a:off x="8763000" y="8509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TextBox 1"/>
          <p:cNvSpPr txBox="1">
            <a:spLocks noChangeArrowheads="1"/>
          </p:cNvSpPr>
          <p:nvPr/>
        </p:nvSpPr>
        <p:spPr bwMode="auto">
          <a:xfrm>
            <a:off x="1371600" y="1828800"/>
            <a:ext cx="4070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2000" b="0">
                <a:latin typeface="Helvetica" charset="0"/>
                <a:cs typeface="Helvetica" charset="0"/>
              </a:rPr>
              <a:t>Joy’s Law: Perf ≈ 2</a:t>
            </a:r>
            <a:r>
              <a:rPr lang="en-US" sz="2000" b="0" baseline="30000">
                <a:latin typeface="Helvetica" charset="0"/>
                <a:cs typeface="Helvetica" charset="0"/>
              </a:rPr>
              <a:t>(Year-1984) </a:t>
            </a:r>
            <a:r>
              <a:rPr lang="en-US" sz="2000" b="0">
                <a:latin typeface="Helvetica" charset="0"/>
                <a:cs typeface="Helvetica" charset="0"/>
              </a:rPr>
              <a:t>MIPS</a:t>
            </a:r>
          </a:p>
        </p:txBody>
      </p:sp>
    </p:spTree>
    <p:extLst>
      <p:ext uri="{BB962C8B-B14F-4D97-AF65-F5344CB8AC3E}">
        <p14:creationId xmlns:p14="http://schemas.microsoft.com/office/powerpoint/2010/main" val="283648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20266" y="2214862"/>
            <a:ext cx="1023734" cy="709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627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37576"/>
            <a:ext cx="8229600" cy="1143000"/>
          </a:xfrm>
        </p:spPr>
        <p:txBody>
          <a:bodyPr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zh-CN" altLang="en-US" dirty="0" smtClean="0"/>
              <a:t>并行化的理念存在于计算机方方面面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half" idx="1"/>
          </p:nvPr>
        </p:nvSpPr>
        <p:spPr>
          <a:xfrm>
            <a:off x="0" y="1387066"/>
            <a:ext cx="3421902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Parallel Requests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Assigned to computer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e.g., Search “Katz”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Parallel Threads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Assigned to core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e.g., Lookup, Ads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Parallel Instructions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&gt;1 instruction @ one time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e.g., 5 pipelined instructions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Parallel Data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&gt;1 data item @ one time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e.g., Add of 4 pairs of words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Hardware descriptions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sz="1800" dirty="0" smtClean="0"/>
              <a:t>All gates @ one time</a:t>
            </a:r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63E4C-4642-794D-A2FD-70F6B81535F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170342" y="1665638"/>
            <a:ext cx="787395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Smart</a:t>
            </a:r>
            <a:br>
              <a:rPr lang="en-US" dirty="0" smtClean="0"/>
            </a:br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3916478" y="1665944"/>
            <a:ext cx="1305493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dirty="0" smtClean="0"/>
              <a:t>Warehouse Scale Computer</a:t>
            </a:r>
            <a:endParaRPr lang="en-US" dirty="0"/>
          </a:p>
        </p:txBody>
      </p:sp>
      <p:cxnSp>
        <p:nvCxnSpPr>
          <p:cNvPr id="168" name="Straight Connector 167"/>
          <p:cNvCxnSpPr/>
          <p:nvPr/>
        </p:nvCxnSpPr>
        <p:spPr>
          <a:xfrm rot="5400000">
            <a:off x="736707" y="3834054"/>
            <a:ext cx="5250171" cy="1588"/>
          </a:xfrm>
          <a:prstGeom prst="line">
            <a:avLst/>
          </a:prstGeom>
          <a:ln w="152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1869899" y="1062860"/>
            <a:ext cx="3176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Software        Hardware</a:t>
            </a:r>
            <a:endParaRPr lang="en-US" sz="2400" i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2559950" y="2275669"/>
            <a:ext cx="1619354" cy="120545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i="1" dirty="0" smtClean="0"/>
              <a:t>Harness</a:t>
            </a:r>
            <a:br>
              <a:rPr lang="en-US" sz="2000" i="1" dirty="0" smtClean="0"/>
            </a:br>
            <a:r>
              <a:rPr lang="en-US" sz="2000" i="1" dirty="0" smtClean="0"/>
              <a:t>Parallelism &amp;</a:t>
            </a:r>
          </a:p>
          <a:p>
            <a:pPr algn="ctr">
              <a:lnSpc>
                <a:spcPct val="90000"/>
              </a:lnSpc>
            </a:pPr>
            <a:r>
              <a:rPr lang="en-US" sz="2000" i="1" dirty="0" smtClean="0"/>
              <a:t>Achieve High</a:t>
            </a:r>
            <a:br>
              <a:rPr lang="en-US" sz="2000" i="1" dirty="0" smtClean="0"/>
            </a:br>
            <a:r>
              <a:rPr lang="en-US" sz="2000" i="1" dirty="0" smtClean="0"/>
              <a:t>Performance</a:t>
            </a:r>
            <a:endParaRPr lang="en-US" sz="2000" i="1" dirty="0"/>
          </a:p>
        </p:txBody>
      </p:sp>
      <p:grpSp>
        <p:nvGrpSpPr>
          <p:cNvPr id="2" name="Group 50"/>
          <p:cNvGrpSpPr/>
          <p:nvPr/>
        </p:nvGrpSpPr>
        <p:grpSpPr>
          <a:xfrm>
            <a:off x="5831288" y="5537200"/>
            <a:ext cx="3360062" cy="1289820"/>
            <a:chOff x="5831288" y="5537200"/>
            <a:chExt cx="3360062" cy="1289820"/>
          </a:xfrm>
        </p:grpSpPr>
        <p:sp>
          <p:nvSpPr>
            <p:cNvPr id="166" name="TextBox 165"/>
            <p:cNvSpPr txBox="1"/>
            <p:nvPr/>
          </p:nvSpPr>
          <p:spPr>
            <a:xfrm>
              <a:off x="7942290" y="5985754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Logic Gates</a:t>
              </a:r>
              <a:endParaRPr lang="en-US" dirty="0"/>
            </a:p>
          </p:txBody>
        </p:sp>
        <p:cxnSp>
          <p:nvCxnSpPr>
            <p:cNvPr id="172" name="Straight Connector 171"/>
            <p:cNvCxnSpPr>
              <a:stCxn id="104" idx="2"/>
              <a:endCxn id="177" idx="3"/>
            </p:cNvCxnSpPr>
            <p:nvPr/>
          </p:nvCxnSpPr>
          <p:spPr>
            <a:xfrm flipH="1">
              <a:off x="7920438" y="5537200"/>
              <a:ext cx="54947" cy="5811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04" idx="1"/>
              <a:endCxn id="177" idx="0"/>
            </p:cNvCxnSpPr>
            <p:nvPr/>
          </p:nvCxnSpPr>
          <p:spPr>
            <a:xfrm flipH="1">
              <a:off x="6543773" y="5537200"/>
              <a:ext cx="955786" cy="581173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77"/>
            <p:cNvGrpSpPr/>
            <p:nvPr/>
          </p:nvGrpSpPr>
          <p:grpSpPr>
            <a:xfrm>
              <a:off x="5831288" y="6109003"/>
              <a:ext cx="2089150" cy="718017"/>
              <a:chOff x="5831288" y="6139983"/>
              <a:chExt cx="2089150" cy="718017"/>
            </a:xfrm>
          </p:grpSpPr>
          <p:graphicFrame>
            <p:nvGraphicFramePr>
              <p:cNvPr id="93186" name="Object 2"/>
              <p:cNvGraphicFramePr>
                <a:graphicFrameLocks noChangeAspect="1"/>
              </p:cNvGraphicFramePr>
              <p:nvPr/>
            </p:nvGraphicFramePr>
            <p:xfrm>
              <a:off x="6560469" y="6139983"/>
              <a:ext cx="1044389" cy="71801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87" name="Image" r:id="rId6" imgW="3492063" imgH="2400000" progId="">
                      <p:embed/>
                    </p:oleObj>
                  </mc:Choice>
                  <mc:Fallback>
                    <p:oleObj name="Image" r:id="rId6" imgW="3492063" imgH="240000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60469" y="6139983"/>
                            <a:ext cx="1044389" cy="71801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7" name="Freeform 176"/>
              <p:cNvSpPr/>
              <p:nvPr/>
            </p:nvSpPr>
            <p:spPr>
              <a:xfrm>
                <a:off x="5831288" y="6149353"/>
                <a:ext cx="2089150" cy="708647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>
                    <a:solidFill>
                      <a:srgbClr val="000000"/>
                    </a:solidFill>
                  </a:rPr>
                  <a:t>    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117" name="Picture 116" descr="cern-racks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3656" y="1334878"/>
            <a:ext cx="2859651" cy="1667628"/>
          </a:xfrm>
          <a:prstGeom prst="rect">
            <a:avLst/>
          </a:prstGeom>
        </p:spPr>
      </p:pic>
      <p:grpSp>
        <p:nvGrpSpPr>
          <p:cNvPr id="4" name="Group 55"/>
          <p:cNvGrpSpPr/>
          <p:nvPr/>
        </p:nvGrpSpPr>
        <p:grpSpPr>
          <a:xfrm>
            <a:off x="3442017" y="2980266"/>
            <a:ext cx="5143176" cy="1625601"/>
            <a:chOff x="3442017" y="2980266"/>
            <a:chExt cx="5143176" cy="1625601"/>
          </a:xfrm>
        </p:grpSpPr>
        <p:grpSp>
          <p:nvGrpSpPr>
            <p:cNvPr id="5" name="Group 53"/>
            <p:cNvGrpSpPr/>
            <p:nvPr/>
          </p:nvGrpSpPr>
          <p:grpSpPr>
            <a:xfrm>
              <a:off x="3442017" y="2980266"/>
              <a:ext cx="5143176" cy="1625601"/>
              <a:chOff x="3442017" y="2980266"/>
              <a:chExt cx="5143176" cy="1625601"/>
            </a:xfrm>
          </p:grpSpPr>
          <p:pic>
            <p:nvPicPr>
              <p:cNvPr id="48" name="Picture 5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442017" y="3451864"/>
                <a:ext cx="1792390" cy="8568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35" name="Straight Connector 134"/>
              <p:cNvCxnSpPr>
                <a:endCxn id="98" idx="1"/>
              </p:cNvCxnSpPr>
              <p:nvPr/>
            </p:nvCxnSpPr>
            <p:spPr>
              <a:xfrm rot="10800000" flipV="1">
                <a:off x="5432954" y="2980266"/>
                <a:ext cx="1729843" cy="38947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endCxn id="98" idx="0"/>
              </p:cNvCxnSpPr>
              <p:nvPr/>
            </p:nvCxnSpPr>
            <p:spPr>
              <a:xfrm>
                <a:off x="7501460" y="2980267"/>
                <a:ext cx="1083733" cy="389477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144"/>
              <p:cNvGrpSpPr/>
              <p:nvPr/>
            </p:nvGrpSpPr>
            <p:grpSpPr>
              <a:xfrm>
                <a:off x="3894659" y="3369744"/>
                <a:ext cx="4690534" cy="1236123"/>
                <a:chOff x="3539066" y="3369744"/>
                <a:chExt cx="4690534" cy="1236123"/>
              </a:xfrm>
            </p:grpSpPr>
            <p:sp>
              <p:nvSpPr>
                <p:cNvPr id="98" name="Freeform 97"/>
                <p:cNvSpPr/>
                <p:nvPr/>
              </p:nvSpPr>
              <p:spPr>
                <a:xfrm>
                  <a:off x="3539066" y="3369744"/>
                  <a:ext cx="4690534" cy="123612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reeform 131"/>
                <p:cNvSpPr/>
                <p:nvPr/>
              </p:nvSpPr>
              <p:spPr>
                <a:xfrm>
                  <a:off x="4758265" y="3454411"/>
                  <a:ext cx="1185333" cy="314727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Core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Freeform 132"/>
                <p:cNvSpPr/>
                <p:nvPr/>
              </p:nvSpPr>
              <p:spPr>
                <a:xfrm>
                  <a:off x="6790242" y="3454411"/>
                  <a:ext cx="1185333" cy="314727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chemeClr val="tx1"/>
                      </a:solidFill>
                    </a:rPr>
                    <a:t>Core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6242320" y="3413668"/>
                  <a:ext cx="34403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smtClean="0"/>
                    <a:t>…</a:t>
                  </a:r>
                  <a:endParaRPr lang="en-US" dirty="0"/>
                </a:p>
              </p:txBody>
            </p:sp>
            <p:sp>
              <p:nvSpPr>
                <p:cNvPr id="140" name="Freeform 139"/>
                <p:cNvSpPr/>
                <p:nvPr/>
              </p:nvSpPr>
              <p:spPr>
                <a:xfrm>
                  <a:off x="4284134" y="3810000"/>
                  <a:ext cx="330200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     Memory               (Cache)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4" name="Freeform 143"/>
                <p:cNvSpPr/>
                <p:nvPr/>
              </p:nvSpPr>
              <p:spPr>
                <a:xfrm>
                  <a:off x="3826935" y="4199466"/>
                  <a:ext cx="3302000" cy="355600"/>
                </a:xfrm>
                <a:custGeom>
                  <a:avLst/>
                  <a:gdLst>
                    <a:gd name="connsiteX0" fmla="*/ 423334 w 3302000"/>
                    <a:gd name="connsiteY0" fmla="*/ 0 h 355600"/>
                    <a:gd name="connsiteX1" fmla="*/ 3302000 w 3302000"/>
                    <a:gd name="connsiteY1" fmla="*/ 0 h 355600"/>
                    <a:gd name="connsiteX2" fmla="*/ 2895600 w 3302000"/>
                    <a:gd name="connsiteY2" fmla="*/ 355600 h 355600"/>
                    <a:gd name="connsiteX3" fmla="*/ 0 w 3302000"/>
                    <a:gd name="connsiteY3" fmla="*/ 338666 h 355600"/>
                    <a:gd name="connsiteX4" fmla="*/ 423334 w 3302000"/>
                    <a:gd name="connsiteY4" fmla="*/ 0 h 355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02000" h="355600">
                      <a:moveTo>
                        <a:pt x="423334" y="0"/>
                      </a:moveTo>
                      <a:lnTo>
                        <a:pt x="3302000" y="0"/>
                      </a:lnTo>
                      <a:lnTo>
                        <a:pt x="2895600" y="355600"/>
                      </a:lnTo>
                      <a:lnTo>
                        <a:pt x="0" y="338666"/>
                      </a:lnTo>
                      <a:lnTo>
                        <a:pt x="423334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rgbClr val="000000"/>
                      </a:solidFill>
                    </a:rPr>
                    <a:t>Input/Output</a:t>
                  </a: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55" name="TextBox 54"/>
            <p:cNvSpPr txBox="1"/>
            <p:nvPr/>
          </p:nvSpPr>
          <p:spPr>
            <a:xfrm>
              <a:off x="6760107" y="3049938"/>
              <a:ext cx="112659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dirty="0" smtClean="0"/>
                <a:t>Computer</a:t>
              </a:r>
            </a:p>
          </p:txBody>
        </p:sp>
      </p:grpSp>
      <p:grpSp>
        <p:nvGrpSpPr>
          <p:cNvPr id="7" name="Group 90"/>
          <p:cNvGrpSpPr/>
          <p:nvPr/>
        </p:nvGrpSpPr>
        <p:grpSpPr>
          <a:xfrm>
            <a:off x="3365862" y="3454411"/>
            <a:ext cx="5625738" cy="2622539"/>
            <a:chOff x="3365862" y="3454411"/>
            <a:chExt cx="5625738" cy="2622539"/>
          </a:xfrm>
        </p:grpSpPr>
        <p:sp>
          <p:nvSpPr>
            <p:cNvPr id="151" name="Freeform 150"/>
            <p:cNvSpPr/>
            <p:nvPr/>
          </p:nvSpPr>
          <p:spPr>
            <a:xfrm>
              <a:off x="3971023" y="5625230"/>
              <a:ext cx="3626511" cy="341684"/>
            </a:xfrm>
            <a:custGeom>
              <a:avLst/>
              <a:gdLst>
                <a:gd name="connsiteX0" fmla="*/ 423334 w 3302000"/>
                <a:gd name="connsiteY0" fmla="*/ 0 h 355600"/>
                <a:gd name="connsiteX1" fmla="*/ 3302000 w 3302000"/>
                <a:gd name="connsiteY1" fmla="*/ 0 h 355600"/>
                <a:gd name="connsiteX2" fmla="*/ 2895600 w 3302000"/>
                <a:gd name="connsiteY2" fmla="*/ 355600 h 355600"/>
                <a:gd name="connsiteX3" fmla="*/ 0 w 3302000"/>
                <a:gd name="connsiteY3" fmla="*/ 338666 h 355600"/>
                <a:gd name="connsiteX4" fmla="*/ 423334 w 3302000"/>
                <a:gd name="connsiteY4" fmla="*/ 0 h 35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2000" h="355600">
                  <a:moveTo>
                    <a:pt x="423334" y="0"/>
                  </a:moveTo>
                  <a:lnTo>
                    <a:pt x="3302000" y="0"/>
                  </a:lnTo>
                  <a:lnTo>
                    <a:pt x="2895600" y="355600"/>
                  </a:lnTo>
                  <a:lnTo>
                    <a:pt x="0" y="338666"/>
                  </a:lnTo>
                  <a:lnTo>
                    <a:pt x="423334" y="0"/>
                  </a:lnTo>
                  <a:close/>
                </a:path>
              </a:pathLst>
            </a:cu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Cache Memory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8" name="Group 89"/>
            <p:cNvGrpSpPr/>
            <p:nvPr/>
          </p:nvGrpSpPr>
          <p:grpSpPr>
            <a:xfrm>
              <a:off x="3365862" y="3454411"/>
              <a:ext cx="5625738" cy="2622539"/>
              <a:chOff x="3365862" y="3454411"/>
              <a:chExt cx="5625738" cy="2622539"/>
            </a:xfrm>
          </p:grpSpPr>
          <p:grpSp>
            <p:nvGrpSpPr>
              <p:cNvPr id="9" name="Group 48"/>
              <p:cNvGrpSpPr/>
              <p:nvPr/>
            </p:nvGrpSpPr>
            <p:grpSpPr>
              <a:xfrm>
                <a:off x="3365862" y="3454411"/>
                <a:ext cx="5625738" cy="2622539"/>
                <a:chOff x="3365862" y="3454411"/>
                <a:chExt cx="5454288" cy="2850775"/>
              </a:xfrm>
            </p:grpSpPr>
            <p:sp>
              <p:nvSpPr>
                <p:cNvPr id="147" name="Freeform 146"/>
                <p:cNvSpPr/>
                <p:nvPr/>
              </p:nvSpPr>
              <p:spPr>
                <a:xfrm>
                  <a:off x="3365862" y="4775213"/>
                  <a:ext cx="5454288" cy="1529973"/>
                </a:xfrm>
                <a:custGeom>
                  <a:avLst/>
                  <a:gdLst>
                    <a:gd name="connsiteX0" fmla="*/ 3149600 w 3149600"/>
                    <a:gd name="connsiteY0" fmla="*/ 0 h 948267"/>
                    <a:gd name="connsiteX1" fmla="*/ 1032934 w 3149600"/>
                    <a:gd name="connsiteY1" fmla="*/ 0 h 948267"/>
                    <a:gd name="connsiteX2" fmla="*/ 0 w 3149600"/>
                    <a:gd name="connsiteY2" fmla="*/ 948267 h 948267"/>
                    <a:gd name="connsiteX3" fmla="*/ 2252134 w 3149600"/>
                    <a:gd name="connsiteY3" fmla="*/ 948267 h 948267"/>
                    <a:gd name="connsiteX4" fmla="*/ 3149600 w 3149600"/>
                    <a:gd name="connsiteY4" fmla="*/ 0 h 948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49600" h="948267">
                      <a:moveTo>
                        <a:pt x="3149600" y="0"/>
                      </a:moveTo>
                      <a:lnTo>
                        <a:pt x="1032934" y="0"/>
                      </a:lnTo>
                      <a:lnTo>
                        <a:pt x="0" y="948267"/>
                      </a:lnTo>
                      <a:lnTo>
                        <a:pt x="2252134" y="948267"/>
                      </a:lnTo>
                      <a:lnTo>
                        <a:pt x="3149600" y="0"/>
                      </a:lnTo>
                      <a:close/>
                    </a:path>
                  </a:pathLst>
                </a:custGeom>
                <a:no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6" name="Straight Connector 155"/>
                <p:cNvCxnSpPr>
                  <a:stCxn id="133" idx="1"/>
                  <a:endCxn id="147" idx="1"/>
                </p:cNvCxnSpPr>
                <p:nvPr/>
              </p:nvCxnSpPr>
              <p:spPr>
                <a:xfrm flipH="1">
                  <a:off x="5154635" y="3454411"/>
                  <a:ext cx="2252893" cy="1320802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>
                  <a:stCxn id="133" idx="0"/>
                  <a:endCxn id="147" idx="0"/>
                </p:cNvCxnSpPr>
                <p:nvPr/>
              </p:nvCxnSpPr>
              <p:spPr>
                <a:xfrm>
                  <a:off x="8179845" y="3454411"/>
                  <a:ext cx="640305" cy="1320802"/>
                </a:xfrm>
                <a:prstGeom prst="line">
                  <a:avLst/>
                </a:prstGeom>
                <a:ln w="25400" cap="flat" cmpd="sng" algn="ctr">
                  <a:solidFill>
                    <a:schemeClr val="accent1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2" name="TextBox 161"/>
              <p:cNvSpPr txBox="1"/>
              <p:nvPr/>
            </p:nvSpPr>
            <p:spPr>
              <a:xfrm>
                <a:off x="7515253" y="4306692"/>
                <a:ext cx="6413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Core</a:t>
                </a:r>
                <a:endParaRPr lang="en-US" dirty="0"/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4108450" y="4718050"/>
                <a:ext cx="2705100" cy="850900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>
                    <a:solidFill>
                      <a:srgbClr val="000000"/>
                    </a:solidFill>
                  </a:rPr>
                  <a:t>         Instruction </a:t>
                </a:r>
                <a:r>
                  <a:rPr lang="en-US" dirty="0" err="1" smtClean="0">
                    <a:solidFill>
                      <a:srgbClr val="000000"/>
                    </a:solidFill>
                  </a:rPr>
                  <a:t>Unit(s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</a:p>
              <a:p>
                <a:pPr algn="ctr">
                  <a:lnSpc>
                    <a:spcPct val="90000"/>
                  </a:lnSpc>
                </a:pPr>
                <a:endParaRPr lang="en-US" dirty="0" smtClean="0">
                  <a:solidFill>
                    <a:srgbClr val="000000"/>
                  </a:solidFill>
                </a:endParaRPr>
              </a:p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6438900" y="4686300"/>
                <a:ext cx="2362199" cy="488950"/>
              </a:xfrm>
              <a:custGeom>
                <a:avLst/>
                <a:gdLst>
                  <a:gd name="connsiteX0" fmla="*/ 749300 w 2197100"/>
                  <a:gd name="connsiteY0" fmla="*/ 0 h 603250"/>
                  <a:gd name="connsiteX1" fmla="*/ 0 w 2197100"/>
                  <a:gd name="connsiteY1" fmla="*/ 603250 h 603250"/>
                  <a:gd name="connsiteX2" fmla="*/ 1568450 w 2197100"/>
                  <a:gd name="connsiteY2" fmla="*/ 603250 h 603250"/>
                  <a:gd name="connsiteX3" fmla="*/ 2197100 w 2197100"/>
                  <a:gd name="connsiteY3" fmla="*/ 0 h 603250"/>
                  <a:gd name="connsiteX4" fmla="*/ 749300 w 2197100"/>
                  <a:gd name="connsiteY4" fmla="*/ 0 h 603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7100" h="603250">
                    <a:moveTo>
                      <a:pt x="749300" y="0"/>
                    </a:moveTo>
                    <a:lnTo>
                      <a:pt x="0" y="603250"/>
                    </a:lnTo>
                    <a:lnTo>
                      <a:pt x="1568450" y="603250"/>
                    </a:lnTo>
                    <a:lnTo>
                      <a:pt x="2197100" y="0"/>
                    </a:lnTo>
                    <a:lnTo>
                      <a:pt x="749300" y="0"/>
                    </a:lnTo>
                    <a:close/>
                  </a:path>
                </a:pathLst>
              </a:cu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>
                    <a:solidFill>
                      <a:srgbClr val="000000"/>
                    </a:solidFill>
                  </a:rPr>
                  <a:t>       Functional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dirty="0" err="1" smtClean="0">
                    <a:solidFill>
                      <a:srgbClr val="000000"/>
                    </a:solidFill>
                  </a:rPr>
                  <a:t>Unit(s</a:t>
                </a:r>
                <a:r>
                  <a:rPr lang="en-US" dirty="0" smtClean="0">
                    <a:solidFill>
                      <a:srgbClr val="000000"/>
                    </a:solidFill>
                  </a:rPr>
                  <a:t>)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57" name="Picture 56" descr="600px-Pipeline_5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75262" y="4921249"/>
              <a:ext cx="908064" cy="654673"/>
            </a:xfrm>
            <a:prstGeom prst="rect">
              <a:avLst/>
            </a:prstGeom>
          </p:spPr>
        </p:pic>
        <p:grpSp>
          <p:nvGrpSpPr>
            <p:cNvPr id="10" name="Group 88"/>
            <p:cNvGrpSpPr/>
            <p:nvPr/>
          </p:nvGrpSpPr>
          <p:grpSpPr>
            <a:xfrm>
              <a:off x="6108909" y="5194300"/>
              <a:ext cx="2127517" cy="361950"/>
              <a:chOff x="6108909" y="5194300"/>
              <a:chExt cx="2127517" cy="361950"/>
            </a:xfrm>
          </p:grpSpPr>
          <p:grpSp>
            <p:nvGrpSpPr>
              <p:cNvPr id="11" name="Group 68"/>
              <p:cNvGrpSpPr/>
              <p:nvPr/>
            </p:nvGrpSpPr>
            <p:grpSpPr>
              <a:xfrm>
                <a:off x="7499559" y="5194300"/>
                <a:ext cx="736867" cy="342900"/>
                <a:chOff x="7499559" y="5194300"/>
                <a:chExt cx="736867" cy="342900"/>
              </a:xfrm>
            </p:grpSpPr>
            <p:sp>
              <p:nvSpPr>
                <p:cNvPr id="114" name="TextBox 113"/>
                <p:cNvSpPr txBox="1"/>
                <p:nvPr/>
              </p:nvSpPr>
              <p:spPr>
                <a:xfrm>
                  <a:off x="7532797" y="5196494"/>
                  <a:ext cx="7036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A</a:t>
                  </a:r>
                  <a:r>
                    <a:rPr lang="en-US" sz="1400" baseline="-25000" dirty="0" smtClean="0"/>
                    <a:t>3</a:t>
                  </a:r>
                  <a:r>
                    <a:rPr lang="en-US" sz="1400" dirty="0" smtClean="0"/>
                    <a:t>+B</a:t>
                  </a:r>
                  <a:r>
                    <a:rPr lang="en-US" sz="1400" baseline="-25000" dirty="0" smtClean="0"/>
                    <a:t>3</a:t>
                  </a:r>
                  <a:endParaRPr lang="en-US" sz="1400" dirty="0"/>
                </a:p>
              </p:txBody>
            </p:sp>
            <p:sp>
              <p:nvSpPr>
                <p:cNvPr id="104" name="Freeform 103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2" name="Group 79"/>
              <p:cNvGrpSpPr/>
              <p:nvPr/>
            </p:nvGrpSpPr>
            <p:grpSpPr>
              <a:xfrm>
                <a:off x="7036009" y="5200650"/>
                <a:ext cx="736867" cy="342900"/>
                <a:chOff x="7499559" y="5194300"/>
                <a:chExt cx="736867" cy="342900"/>
              </a:xfrm>
            </p:grpSpPr>
            <p:sp>
              <p:nvSpPr>
                <p:cNvPr id="81" name="TextBox 80"/>
                <p:cNvSpPr txBox="1"/>
                <p:nvPr/>
              </p:nvSpPr>
              <p:spPr>
                <a:xfrm>
                  <a:off x="7532797" y="5196494"/>
                  <a:ext cx="7036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A</a:t>
                  </a:r>
                  <a:r>
                    <a:rPr lang="en-US" sz="1400" baseline="-25000" dirty="0" smtClean="0"/>
                    <a:t>2</a:t>
                  </a:r>
                  <a:r>
                    <a:rPr lang="en-US" sz="1400" dirty="0" smtClean="0"/>
                    <a:t>+B</a:t>
                  </a:r>
                  <a:r>
                    <a:rPr lang="en-US" sz="1400" baseline="-25000" dirty="0" smtClean="0"/>
                    <a:t>2</a:t>
                  </a:r>
                  <a:endParaRPr lang="en-US" sz="1400" dirty="0"/>
                </a:p>
              </p:txBody>
            </p:sp>
            <p:sp>
              <p:nvSpPr>
                <p:cNvPr id="82" name="Freeform 81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3" name="Group 82"/>
              <p:cNvGrpSpPr/>
              <p:nvPr/>
            </p:nvGrpSpPr>
            <p:grpSpPr>
              <a:xfrm>
                <a:off x="6572459" y="5207000"/>
                <a:ext cx="736867" cy="342900"/>
                <a:chOff x="7499559" y="5194300"/>
                <a:chExt cx="736867" cy="342900"/>
              </a:xfrm>
            </p:grpSpPr>
            <p:sp>
              <p:nvSpPr>
                <p:cNvPr id="84" name="TextBox 83"/>
                <p:cNvSpPr txBox="1"/>
                <p:nvPr/>
              </p:nvSpPr>
              <p:spPr>
                <a:xfrm>
                  <a:off x="7532797" y="5196494"/>
                  <a:ext cx="7036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A</a:t>
                  </a:r>
                  <a:r>
                    <a:rPr lang="en-US" sz="1400" baseline="-25000" dirty="0" smtClean="0"/>
                    <a:t>1</a:t>
                  </a:r>
                  <a:r>
                    <a:rPr lang="en-US" sz="1400" dirty="0" smtClean="0"/>
                    <a:t>+B</a:t>
                  </a:r>
                  <a:r>
                    <a:rPr lang="en-US" sz="1400" baseline="-25000" dirty="0" smtClean="0"/>
                    <a:t>1</a:t>
                  </a:r>
                  <a:endParaRPr lang="en-US" sz="1400" dirty="0"/>
                </a:p>
              </p:txBody>
            </p:sp>
            <p:sp>
              <p:nvSpPr>
                <p:cNvPr id="85" name="Freeform 84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4" name="Group 85"/>
              <p:cNvGrpSpPr/>
              <p:nvPr/>
            </p:nvGrpSpPr>
            <p:grpSpPr>
              <a:xfrm>
                <a:off x="6108909" y="5213350"/>
                <a:ext cx="736867" cy="342900"/>
                <a:chOff x="7499559" y="5194300"/>
                <a:chExt cx="736867" cy="342900"/>
              </a:xfrm>
            </p:grpSpPr>
            <p:sp>
              <p:nvSpPr>
                <p:cNvPr id="87" name="TextBox 86"/>
                <p:cNvSpPr txBox="1"/>
                <p:nvPr/>
              </p:nvSpPr>
              <p:spPr>
                <a:xfrm>
                  <a:off x="7532797" y="5196494"/>
                  <a:ext cx="7036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A</a:t>
                  </a:r>
                  <a:r>
                    <a:rPr lang="en-US" sz="1400" baseline="-25000" dirty="0" smtClean="0"/>
                    <a:t>0</a:t>
                  </a:r>
                  <a:r>
                    <a:rPr lang="en-US" sz="1400" dirty="0" smtClean="0"/>
                    <a:t>+B</a:t>
                  </a:r>
                  <a:r>
                    <a:rPr lang="en-US" sz="1400" baseline="-25000" dirty="0" smtClean="0"/>
                    <a:t>0</a:t>
                  </a:r>
                  <a:endParaRPr lang="en-US" sz="1400" dirty="0"/>
                </a:p>
              </p:txBody>
            </p:sp>
            <p:sp>
              <p:nvSpPr>
                <p:cNvPr id="88" name="Freeform 87"/>
                <p:cNvSpPr/>
                <p:nvPr/>
              </p:nvSpPr>
              <p:spPr>
                <a:xfrm>
                  <a:off x="7499559" y="5194300"/>
                  <a:ext cx="666541" cy="342900"/>
                </a:xfrm>
                <a:custGeom>
                  <a:avLst/>
                  <a:gdLst>
                    <a:gd name="connsiteX0" fmla="*/ 749300 w 2197100"/>
                    <a:gd name="connsiteY0" fmla="*/ 0 h 603250"/>
                    <a:gd name="connsiteX1" fmla="*/ 0 w 2197100"/>
                    <a:gd name="connsiteY1" fmla="*/ 603250 h 603250"/>
                    <a:gd name="connsiteX2" fmla="*/ 1568450 w 2197100"/>
                    <a:gd name="connsiteY2" fmla="*/ 603250 h 603250"/>
                    <a:gd name="connsiteX3" fmla="*/ 2197100 w 2197100"/>
                    <a:gd name="connsiteY3" fmla="*/ 0 h 603250"/>
                    <a:gd name="connsiteX4" fmla="*/ 749300 w 2197100"/>
                    <a:gd name="connsiteY4" fmla="*/ 0 h 603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7100" h="603250">
                      <a:moveTo>
                        <a:pt x="749300" y="0"/>
                      </a:moveTo>
                      <a:lnTo>
                        <a:pt x="0" y="603250"/>
                      </a:lnTo>
                      <a:lnTo>
                        <a:pt x="1568450" y="603250"/>
                      </a:lnTo>
                      <a:lnTo>
                        <a:pt x="2197100" y="0"/>
                      </a:lnTo>
                      <a:lnTo>
                        <a:pt x="749300" y="0"/>
                      </a:lnTo>
                      <a:close/>
                    </a:path>
                  </a:pathLst>
                </a:cu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90000"/>
                    </a:lnSpc>
                  </a:pPr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65" name="Group 64"/>
          <p:cNvGrpSpPr/>
          <p:nvPr/>
        </p:nvGrpSpPr>
        <p:grpSpPr>
          <a:xfrm>
            <a:off x="0" y="1354667"/>
            <a:ext cx="8111067" cy="4098279"/>
            <a:chOff x="0" y="1354667"/>
            <a:chExt cx="8111067" cy="4098279"/>
          </a:xfrm>
        </p:grpSpPr>
        <p:grpSp>
          <p:nvGrpSpPr>
            <p:cNvPr id="63" name="Group 62"/>
            <p:cNvGrpSpPr/>
            <p:nvPr/>
          </p:nvGrpSpPr>
          <p:grpSpPr>
            <a:xfrm>
              <a:off x="0" y="1354667"/>
              <a:ext cx="8111067" cy="4098279"/>
              <a:chOff x="0" y="1354667"/>
              <a:chExt cx="8111067" cy="4098279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3996267" y="1354667"/>
                <a:ext cx="4114800" cy="1693333"/>
              </a:xfrm>
              <a:prstGeom prst="rect">
                <a:avLst/>
              </a:prstGeom>
              <a:noFill/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0" y="4470401"/>
                <a:ext cx="3285067" cy="982545"/>
              </a:xfrm>
              <a:prstGeom prst="rect">
                <a:avLst/>
              </a:prstGeom>
              <a:noFill/>
              <a:ln w="762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1905000" y="4525433"/>
              <a:ext cx="16237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Today’s Lecture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4060174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2280</Words>
  <Application>Microsoft Macintosh PowerPoint</Application>
  <PresentationFormat>On-screen Show (4:3)</PresentationFormat>
  <Paragraphs>553</Paragraphs>
  <Slides>73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Office Theme</vt:lpstr>
      <vt:lpstr>Chart</vt:lpstr>
      <vt:lpstr>Image</vt:lpstr>
      <vt:lpstr>大数据系统的基础架构 </vt:lpstr>
      <vt:lpstr>本周内容</vt:lpstr>
      <vt:lpstr>大数据与云计算</vt:lpstr>
      <vt:lpstr>大数据对于系统架构的需求</vt:lpstr>
      <vt:lpstr>如何实现这些需求？</vt:lpstr>
      <vt:lpstr>大数据硬件架构的基本框架</vt:lpstr>
      <vt:lpstr>摩尔定律：能跟上大数据要求么？</vt:lpstr>
      <vt:lpstr>Joy定律在2002年后不再正确</vt:lpstr>
      <vt:lpstr>并行化的理念存在于计算机方方面面</vt:lpstr>
      <vt:lpstr>极端规模的并行化：仓库规模的计算机 (WSC)</vt:lpstr>
      <vt:lpstr>Google数据中心内部</vt:lpstr>
      <vt:lpstr>Google数据中心内部</vt:lpstr>
      <vt:lpstr>WSC是一组用网络连接起来的计算和存储设备</vt:lpstr>
      <vt:lpstr>Cloud == WSC ?</vt:lpstr>
      <vt:lpstr>从WSC到云计算：多租户</vt:lpstr>
      <vt:lpstr>多租户、多应用如何管理？</vt:lpstr>
      <vt:lpstr>虚拟化：每个用户逻辑上看到</vt:lpstr>
      <vt:lpstr>云计算演示：亚马逊EC2的用户接口</vt:lpstr>
      <vt:lpstr>亚马逊EC2提供的服务</vt:lpstr>
      <vt:lpstr>云计算的商业模式</vt:lpstr>
      <vt:lpstr>云计算的定义</vt:lpstr>
      <vt:lpstr>云计算的三大特点</vt:lpstr>
      <vt:lpstr>云计算发展起来的技术推动</vt:lpstr>
      <vt:lpstr>云计算发展的市场条件 </vt:lpstr>
      <vt:lpstr>云计算的价值</vt:lpstr>
      <vt:lpstr>传统数据中心资源利用率低</vt:lpstr>
      <vt:lpstr>能不能提高一些？</vt:lpstr>
      <vt:lpstr>云计算的分类</vt:lpstr>
      <vt:lpstr>另一种分类方法</vt:lpstr>
      <vt:lpstr>Gartner新技术炒作曲线</vt:lpstr>
      <vt:lpstr>虚拟化技术</vt:lpstr>
      <vt:lpstr>为什么要虚拟化？Partitioning + Abstraction</vt:lpstr>
      <vt:lpstr>为什么要虚拟化？Pooling, Security, Management</vt:lpstr>
      <vt:lpstr>虚拟化的概念是广泛的</vt:lpstr>
      <vt:lpstr>数据中心虚拟化的三个重要内容</vt:lpstr>
      <vt:lpstr>计算的虚拟化</vt:lpstr>
      <vt:lpstr>服务器虚拟化考虑的三个问题</vt:lpstr>
      <vt:lpstr>核心问题：内存的保护管理</vt:lpstr>
      <vt:lpstr>问题:谁来管理MMU？</vt:lpstr>
      <vt:lpstr>当前解决方式</vt:lpstr>
      <vt:lpstr>网络虚拟化的用途</vt:lpstr>
      <vt:lpstr>网络虚拟化举例:VLAN</vt:lpstr>
      <vt:lpstr>VLAN 标签</vt:lpstr>
      <vt:lpstr>VLAN的优劣及解决方案</vt:lpstr>
      <vt:lpstr>支持网络虚拟化的新技术：软件定义网络</vt:lpstr>
      <vt:lpstr>软件定义网络</vt:lpstr>
      <vt:lpstr>软件定义网络实现举例</vt:lpstr>
      <vt:lpstr>基于软件定义网络实现的虚拟二层网络</vt:lpstr>
      <vt:lpstr>Portland地址解析过程</vt:lpstr>
      <vt:lpstr>网络虚拟化对虚拟机的支持：虚拟交换机</vt:lpstr>
      <vt:lpstr>网络虚拟化与计算的结合</vt:lpstr>
      <vt:lpstr>存储虚拟化的意义</vt:lpstr>
      <vt:lpstr>存储虚拟化的两类接口</vt:lpstr>
      <vt:lpstr>SAN vs NAS</vt:lpstr>
      <vt:lpstr>传统的块接口 Storage Area Network</vt:lpstr>
      <vt:lpstr>Network Attached Storage</vt:lpstr>
      <vt:lpstr>常用的NAS的块接口协议</vt:lpstr>
      <vt:lpstr>S3对象存储接口</vt:lpstr>
      <vt:lpstr>虚拟化总结</vt:lpstr>
      <vt:lpstr>从虚拟化到云：资源调度</vt:lpstr>
      <vt:lpstr>典型云计算系统举例:Openstack</vt:lpstr>
      <vt:lpstr>Openstack的目标</vt:lpstr>
      <vt:lpstr>Openstack是当今最热门企业软件之一</vt:lpstr>
      <vt:lpstr>OpenStack的基本组件</vt:lpstr>
      <vt:lpstr>Openstack的计算节点</vt:lpstr>
      <vt:lpstr>Openstack用VLAN实现的虚拟网络</vt:lpstr>
      <vt:lpstr>Openstack的调度器</vt:lpstr>
      <vt:lpstr>Openstack实现的虚拟块存储</vt:lpstr>
      <vt:lpstr>其它组件</vt:lpstr>
      <vt:lpstr>一个虚拟机的生命周期</vt:lpstr>
      <vt:lpstr>本周总结</vt:lpstr>
      <vt:lpstr>Backup slides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大数据系统的基础架构 虚拟化和云计算技术简介</dc:title>
  <dc:creator>Wei Xu</dc:creator>
  <cp:lastModifiedBy>Wei Xu</cp:lastModifiedBy>
  <cp:revision>292</cp:revision>
  <dcterms:created xsi:type="dcterms:W3CDTF">2014-08-22T06:07:17Z</dcterms:created>
  <dcterms:modified xsi:type="dcterms:W3CDTF">2014-08-31T17:53:20Z</dcterms:modified>
</cp:coreProperties>
</file>